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81" r:id="rId2"/>
    <p:sldId id="276" r:id="rId3"/>
    <p:sldId id="275" r:id="rId4"/>
    <p:sldId id="262" r:id="rId5"/>
    <p:sldId id="280" r:id="rId6"/>
    <p:sldId id="268" r:id="rId7"/>
    <p:sldId id="266" r:id="rId8"/>
    <p:sldId id="270" r:id="rId9"/>
    <p:sldId id="263" r:id="rId10"/>
    <p:sldId id="264" r:id="rId11"/>
    <p:sldId id="260" r:id="rId12"/>
    <p:sldId id="278" r:id="rId13"/>
    <p:sldId id="279" r:id="rId14"/>
    <p:sldId id="277" r:id="rId15"/>
    <p:sldId id="282" r:id="rId16"/>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4" autoAdjust="0"/>
    <p:restoredTop sz="94660"/>
  </p:normalViewPr>
  <p:slideViewPr>
    <p:cSldViewPr snapToGrid="0">
      <p:cViewPr varScale="1">
        <p:scale>
          <a:sx n="94" d="100"/>
          <a:sy n="94" d="100"/>
        </p:scale>
        <p:origin x="114" y="15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48B634-F721-4E2E-8F2F-050E55C1C678}" type="datetimeFigureOut">
              <a:rPr lang="ko-KR" altLang="en-US" smtClean="0"/>
              <a:t>2021-10-25</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EFDB06-80AE-4F9B-98A5-2304C3AA639F}" type="slidenum">
              <a:rPr lang="ko-KR" altLang="en-US" smtClean="0"/>
              <a:t>‹#›</a:t>
            </a:fld>
            <a:endParaRPr lang="ko-KR" altLang="en-US"/>
          </a:p>
        </p:txBody>
      </p:sp>
    </p:spTree>
    <p:extLst>
      <p:ext uri="{BB962C8B-B14F-4D97-AF65-F5344CB8AC3E}">
        <p14:creationId xmlns:p14="http://schemas.microsoft.com/office/powerpoint/2010/main" val="644179345"/>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magnitude of the </a:t>
            </a:r>
            <a:r>
              <a:rPr lang="en-GB" dirty="0" smtClean="0"/>
              <a:t>treatment effect on sudden death did not differ amongst patients with (36 of 561 sudden deaths) and without (525 of 561 sudden deaths) an implantable defibrillator (HR in those with an ICD 0.49 (95% CI 0.25–0.98); HR in those without an ICD 0.82 (95% CI </a:t>
            </a:r>
            <a:r>
              <a:rPr lang="en-US" dirty="0" smtClean="0"/>
              <a:t>0.69–0.98, interaction P = 0.17)</a:t>
            </a:r>
            <a:endParaRPr lang="en-GB" dirty="0" smtClean="0"/>
          </a:p>
          <a:p>
            <a:endParaRPr lang="en-GB" dirty="0" smtClean="0"/>
          </a:p>
          <a:p>
            <a:r>
              <a:rPr lang="en-GB" b="1" dirty="0" smtClean="0"/>
              <a:t>Abbreviations: </a:t>
            </a:r>
          </a:p>
          <a:p>
            <a:pPr marL="0" indent="0">
              <a:spcBef>
                <a:spcPts val="0"/>
              </a:spcBef>
              <a:buNone/>
            </a:pPr>
            <a:r>
              <a:rPr lang="en-GB" sz="1200" dirty="0" smtClean="0"/>
              <a:t>CI, confidence interval; CRT-D, Cardiac Resynchronization Therapy-Defibrillator; HFrEF, heart failure with reduced ejection fraction;</a:t>
            </a:r>
            <a:r>
              <a:rPr lang="en-GB" sz="1200" baseline="0" dirty="0" smtClean="0"/>
              <a:t> </a:t>
            </a:r>
            <a:r>
              <a:rPr lang="en-GB" sz="1200" dirty="0" smtClean="0"/>
              <a:t>ICD, implantable cardioverter defibrillator; Sac/val, sacubitril/valsartan</a:t>
            </a:r>
          </a:p>
          <a:p>
            <a:endParaRPr lang="en-GB" b="0" dirty="0" smtClean="0"/>
          </a:p>
          <a:p>
            <a:r>
              <a:rPr lang="en-GB" b="1" dirty="0" smtClean="0"/>
              <a:t>References: </a:t>
            </a:r>
          </a:p>
          <a:p>
            <a:pPr marL="228600" indent="-228600">
              <a:buFontTx/>
              <a:buAutoNum type="arabicPeriod"/>
            </a:pPr>
            <a:r>
              <a:rPr lang="en-US" dirty="0"/>
              <a:t>McMurray et al. Eur J Heart Fail </a:t>
            </a:r>
            <a:r>
              <a:rPr lang="en-US" dirty="0" smtClean="0"/>
              <a:t>2013;15:334-41</a:t>
            </a:r>
            <a:endParaRPr lang="en-US" dirty="0"/>
          </a:p>
          <a:p>
            <a:pPr marL="228600" indent="-228600">
              <a:buFontTx/>
              <a:buAutoNum type="arabicPeriod"/>
            </a:pPr>
            <a:r>
              <a:rPr lang="en-US" dirty="0"/>
              <a:t>Desai et al. Eur Heart J. 2015;36:1990-7</a:t>
            </a:r>
            <a:endParaRPr lang="en-US" b="1" dirty="0"/>
          </a:p>
          <a:p>
            <a:pPr marL="228600" indent="-228600">
              <a:spcBef>
                <a:spcPts val="0"/>
              </a:spcBef>
              <a:buAutoNum type="arabicPeriod"/>
            </a:pPr>
            <a:r>
              <a:rPr lang="en-US" sz="1200" dirty="0" smtClean="0"/>
              <a:t>Swedberg et al. Lancet. 2010;376:875-85;</a:t>
            </a:r>
          </a:p>
          <a:p>
            <a:pPr marL="228600" indent="-228600">
              <a:spcBef>
                <a:spcPts val="0"/>
              </a:spcBef>
              <a:buAutoNum type="arabicPeriod"/>
            </a:pPr>
            <a:r>
              <a:rPr lang="en-US" dirty="0"/>
              <a:t>Zannad et al. N Engl J Med 2011;364:11-21 </a:t>
            </a:r>
            <a:endParaRPr lang="en-US" sz="120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330BE-D91A-D240-B266-E5D5F99B4CCE}"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89124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524000" y="1122363"/>
            <a:ext cx="9144000" cy="2387600"/>
          </a:xfrm>
        </p:spPr>
        <p:txBody>
          <a:bodyPr anchor="b"/>
          <a:lstStyle>
            <a:lvl1pPr algn="ctr">
              <a:defRPr sz="6000"/>
            </a:lvl1pPr>
          </a:lstStyle>
          <a:p>
            <a:r>
              <a:rPr lang="ko-KR" altLang="en-US" smtClean="0"/>
              <a:t>마스터 제목 스타일 편집</a:t>
            </a:r>
            <a:endParaRPr lang="ko-KR" altLang="en-US"/>
          </a:p>
        </p:txBody>
      </p:sp>
      <p:sp>
        <p:nvSpPr>
          <p:cNvPr id="3" name="부제목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클릭하여 마스터 부제목 스타일 편집</a:t>
            </a:r>
            <a:endParaRPr lang="ko-KR" altLang="en-US"/>
          </a:p>
        </p:txBody>
      </p:sp>
      <p:sp>
        <p:nvSpPr>
          <p:cNvPr id="4" name="날짜 개체 틀 3"/>
          <p:cNvSpPr>
            <a:spLocks noGrp="1"/>
          </p:cNvSpPr>
          <p:nvPr>
            <p:ph type="dt" sz="half" idx="10"/>
          </p:nvPr>
        </p:nvSpPr>
        <p:spPr/>
        <p:txBody>
          <a:bodyPr/>
          <a:lstStyle/>
          <a:p>
            <a:fld id="{E1196FB5-753D-4C7A-8F02-22B22BA5D2A7}" type="datetimeFigureOut">
              <a:rPr lang="ko-KR" altLang="en-US" smtClean="0"/>
              <a:t>2021-10-25</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076BBE8C-FA2A-427F-B65B-7B991F07B2C1}" type="slidenum">
              <a:rPr lang="ko-KR" altLang="en-US" smtClean="0"/>
              <a:t>‹#›</a:t>
            </a:fld>
            <a:endParaRPr lang="ko-KR" altLang="en-US"/>
          </a:p>
        </p:txBody>
      </p:sp>
    </p:spTree>
    <p:extLst>
      <p:ext uri="{BB962C8B-B14F-4D97-AF65-F5344CB8AC3E}">
        <p14:creationId xmlns:p14="http://schemas.microsoft.com/office/powerpoint/2010/main" val="3456032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E1196FB5-753D-4C7A-8F02-22B22BA5D2A7}" type="datetimeFigureOut">
              <a:rPr lang="ko-KR" altLang="en-US" smtClean="0"/>
              <a:t>2021-10-25</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076BBE8C-FA2A-427F-B65B-7B991F07B2C1}" type="slidenum">
              <a:rPr lang="ko-KR" altLang="en-US" smtClean="0"/>
              <a:t>‹#›</a:t>
            </a:fld>
            <a:endParaRPr lang="ko-KR" altLang="en-US"/>
          </a:p>
        </p:txBody>
      </p:sp>
    </p:spTree>
    <p:extLst>
      <p:ext uri="{BB962C8B-B14F-4D97-AF65-F5344CB8AC3E}">
        <p14:creationId xmlns:p14="http://schemas.microsoft.com/office/powerpoint/2010/main" val="3468353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724900" y="365125"/>
            <a:ext cx="2628900" cy="5811838"/>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838200" y="365125"/>
            <a:ext cx="7734300" cy="5811838"/>
          </a:xfrm>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E1196FB5-753D-4C7A-8F02-22B22BA5D2A7}" type="datetimeFigureOut">
              <a:rPr lang="ko-KR" altLang="en-US" smtClean="0"/>
              <a:t>2021-10-25</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076BBE8C-FA2A-427F-B65B-7B991F07B2C1}" type="slidenum">
              <a:rPr lang="ko-KR" altLang="en-US" smtClean="0"/>
              <a:t>‹#›</a:t>
            </a:fld>
            <a:endParaRPr lang="ko-KR" altLang="en-US"/>
          </a:p>
        </p:txBody>
      </p:sp>
    </p:spTree>
    <p:extLst>
      <p:ext uri="{BB962C8B-B14F-4D97-AF65-F5344CB8AC3E}">
        <p14:creationId xmlns:p14="http://schemas.microsoft.com/office/powerpoint/2010/main" val="4031970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ading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714F12-766F-48E9-986D-4A35EABA7EDB}"/>
              </a:ext>
            </a:extLst>
          </p:cNvPr>
          <p:cNvSpPr>
            <a:spLocks noGrp="1"/>
          </p:cNvSpPr>
          <p:nvPr>
            <p:ph type="title"/>
          </p:nvPr>
        </p:nvSpPr>
        <p:spPr>
          <a:xfrm>
            <a:off x="853440" y="283464"/>
            <a:ext cx="10485120" cy="685800"/>
          </a:xfrm>
          <a:prstGeom prst="rect">
            <a:avLst/>
          </a:prstGeom>
        </p:spPr>
        <p:txBody>
          <a:bodyPr>
            <a:noAutofit/>
          </a:bodyPr>
          <a:lstStyle/>
          <a:p>
            <a:r>
              <a:rPr lang="en-US"/>
              <a:t>Click to edit Master title style</a:t>
            </a:r>
            <a:endParaRPr lang="en-GB"/>
          </a:p>
        </p:txBody>
      </p:sp>
      <p:sp>
        <p:nvSpPr>
          <p:cNvPr id="4" name="Slide Number Placeholder 3">
            <a:extLst>
              <a:ext uri="{FF2B5EF4-FFF2-40B4-BE49-F238E27FC236}">
                <a16:creationId xmlns:a16="http://schemas.microsoft.com/office/drawing/2014/main" id="{3E657C1F-747D-4EBE-9398-8F832DB203A9}"/>
              </a:ext>
            </a:extLst>
          </p:cNvPr>
          <p:cNvSpPr>
            <a:spLocks noGrp="1"/>
          </p:cNvSpPr>
          <p:nvPr>
            <p:ph type="sldNum" sz="quarter" idx="10"/>
          </p:nvPr>
        </p:nvSpPr>
        <p:spPr/>
        <p:txBody>
          <a:bodyPr lIns="38405" tIns="19202" rIns="38405" bIns="19202"/>
          <a:lstStyle/>
          <a:p>
            <a:fld id="{86CB4B4D-7CA3-9044-876B-883B54F8677D}" type="slidenum">
              <a:rPr lang="en-GB" smtClean="0">
                <a:solidFill>
                  <a:srgbClr val="374B5A"/>
                </a:solidFill>
              </a:rPr>
              <a:pPr/>
              <a:t>‹#›</a:t>
            </a:fld>
            <a:endParaRPr lang="en-GB" dirty="0">
              <a:solidFill>
                <a:srgbClr val="374B5A"/>
              </a:solidFill>
            </a:endParaRPr>
          </a:p>
        </p:txBody>
      </p:sp>
    </p:spTree>
    <p:extLst>
      <p:ext uri="{BB962C8B-B14F-4D97-AF65-F5344CB8AC3E}">
        <p14:creationId xmlns:p14="http://schemas.microsoft.com/office/powerpoint/2010/main" val="30490470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제목 슬라이드">
    <p:spTree>
      <p:nvGrpSpPr>
        <p:cNvPr id="1" name=""/>
        <p:cNvGrpSpPr/>
        <p:nvPr/>
      </p:nvGrpSpPr>
      <p:grpSpPr>
        <a:xfrm>
          <a:off x="0" y="0"/>
          <a:ext cx="0" cy="0"/>
          <a:chOff x="0" y="0"/>
          <a:chExt cx="0" cy="0"/>
        </a:xfrm>
      </p:grpSpPr>
      <p:grpSp>
        <p:nvGrpSpPr>
          <p:cNvPr id="7" name="그룹 6">
            <a:extLst>
              <a:ext uri="{FF2B5EF4-FFF2-40B4-BE49-F238E27FC236}">
                <a16:creationId xmlns:a16="http://schemas.microsoft.com/office/drawing/2014/main" id="{3AE95DC6-E249-4F3F-9EEA-892D5CA8112D}"/>
              </a:ext>
            </a:extLst>
          </p:cNvPr>
          <p:cNvGrpSpPr/>
          <p:nvPr userDrawn="1"/>
        </p:nvGrpSpPr>
        <p:grpSpPr>
          <a:xfrm>
            <a:off x="0" y="0"/>
            <a:ext cx="12192000" cy="1066800"/>
            <a:chOff x="0" y="0"/>
            <a:chExt cx="12192000" cy="1066800"/>
          </a:xfrm>
        </p:grpSpPr>
        <p:pic>
          <p:nvPicPr>
            <p:cNvPr id="8" name="그림 7" descr="하늘, 밤이(가) 표시된 사진&#10;&#10;자동 생성된 설명">
              <a:extLst>
                <a:ext uri="{FF2B5EF4-FFF2-40B4-BE49-F238E27FC236}">
                  <a16:creationId xmlns:a16="http://schemas.microsoft.com/office/drawing/2014/main" id="{3F4670F7-CB93-479A-9162-46FBB5F745DC}"/>
                </a:ext>
              </a:extLst>
            </p:cNvPr>
            <p:cNvPicPr>
              <a:picLocks noChangeAspect="1"/>
            </p:cNvPicPr>
            <p:nvPr/>
          </p:nvPicPr>
          <p:blipFill rotWithShape="1">
            <a:blip r:embed="rId2">
              <a:extLst>
                <a:ext uri="{28A0092B-C50C-407E-A947-70E740481C1C}">
                  <a14:useLocalDpi xmlns:a14="http://schemas.microsoft.com/office/drawing/2010/main" val="0"/>
                </a:ext>
              </a:extLst>
            </a:blip>
            <a:srcRect l="4217" t="31653" r="5392" b="63317"/>
            <a:stretch/>
          </p:blipFill>
          <p:spPr>
            <a:xfrm>
              <a:off x="0" y="0"/>
              <a:ext cx="12192000" cy="1066800"/>
            </a:xfrm>
            <a:prstGeom prst="rect">
              <a:avLst/>
            </a:prstGeom>
          </p:spPr>
        </p:pic>
        <p:pic>
          <p:nvPicPr>
            <p:cNvPr id="9" name="그림 8">
              <a:extLst>
                <a:ext uri="{FF2B5EF4-FFF2-40B4-BE49-F238E27FC236}">
                  <a16:creationId xmlns:a16="http://schemas.microsoft.com/office/drawing/2014/main" id="{4476B14D-9516-4191-B69C-8EAED5F1E8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306" b="41389"/>
            <a:stretch/>
          </p:blipFill>
          <p:spPr>
            <a:xfrm>
              <a:off x="156380" y="515127"/>
              <a:ext cx="2785085" cy="380774"/>
            </a:xfrm>
            <a:prstGeom prst="rect">
              <a:avLst/>
            </a:prstGeom>
          </p:spPr>
        </p:pic>
        <p:pic>
          <p:nvPicPr>
            <p:cNvPr id="10" name="그림 9" descr="텍스트이(가) 표시된 사진&#10;&#10;자동 생성된 설명">
              <a:extLst>
                <a:ext uri="{FF2B5EF4-FFF2-40B4-BE49-F238E27FC236}">
                  <a16:creationId xmlns:a16="http://schemas.microsoft.com/office/drawing/2014/main" id="{BEE26758-DDFD-44A9-BAFB-BD8DF2933A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3333" b="33750"/>
            <a:stretch/>
          </p:blipFill>
          <p:spPr>
            <a:xfrm>
              <a:off x="156380" y="100429"/>
              <a:ext cx="1994706" cy="369332"/>
            </a:xfrm>
            <a:prstGeom prst="rect">
              <a:avLst/>
            </a:prstGeom>
          </p:spPr>
        </p:pic>
        <p:sp>
          <p:nvSpPr>
            <p:cNvPr id="11" name="TextBox 10">
              <a:extLst>
                <a:ext uri="{FF2B5EF4-FFF2-40B4-BE49-F238E27FC236}">
                  <a16:creationId xmlns:a16="http://schemas.microsoft.com/office/drawing/2014/main" id="{47333DC5-B1EA-48FB-B74F-23186FC02F94}"/>
                </a:ext>
              </a:extLst>
            </p:cNvPr>
            <p:cNvSpPr txBox="1"/>
            <p:nvPr/>
          </p:nvSpPr>
          <p:spPr>
            <a:xfrm>
              <a:off x="6093049" y="88076"/>
              <a:ext cx="6094489" cy="338554"/>
            </a:xfrm>
            <a:prstGeom prst="rect">
              <a:avLst/>
            </a:prstGeom>
            <a:noFill/>
          </p:spPr>
          <p:txBody>
            <a:bodyPr wrap="none" rtlCol="0">
              <a:spAutoFit/>
            </a:bodyPr>
            <a:lstStyle/>
            <a:p>
              <a:r>
                <a:rPr lang="en-US" altLang="ko-KR" sz="1600" b="1" dirty="0">
                  <a:solidFill>
                    <a:schemeClr val="bg1"/>
                  </a:solidFill>
                  <a:latin typeface="Calibri" panose="020F0502020204030204" pitchFamily="34" charset="0"/>
                  <a:ea typeface="MICE고딕 OTF Bold" panose="00000800000000000000" pitchFamily="50" charset="-127"/>
                  <a:cs typeface="Calibri" panose="020F0502020204030204" pitchFamily="34" charset="0"/>
                </a:rPr>
                <a:t>Session 1. Sudden Cardiac Death: Risk Stratification and Management</a:t>
              </a:r>
              <a:endParaRPr lang="ko-KR" altLang="en-US" sz="1600" b="1" dirty="0">
                <a:solidFill>
                  <a:schemeClr val="bg1"/>
                </a:solidFill>
                <a:latin typeface="Calibri" panose="020F0502020204030204" pitchFamily="34" charset="0"/>
                <a:ea typeface="MICE고딕 OTF Bold" panose="00000800000000000000" pitchFamily="50" charset="-127"/>
                <a:cs typeface="Calibri" panose="020F0502020204030204" pitchFamily="34" charset="0"/>
              </a:endParaRPr>
            </a:p>
          </p:txBody>
        </p:sp>
        <p:sp>
          <p:nvSpPr>
            <p:cNvPr id="12" name="TextBox 11">
              <a:extLst>
                <a:ext uri="{FF2B5EF4-FFF2-40B4-BE49-F238E27FC236}">
                  <a16:creationId xmlns:a16="http://schemas.microsoft.com/office/drawing/2014/main" id="{6E4F7999-514E-4DBC-B603-EF48146FC999}"/>
                </a:ext>
              </a:extLst>
            </p:cNvPr>
            <p:cNvSpPr txBox="1"/>
            <p:nvPr/>
          </p:nvSpPr>
          <p:spPr>
            <a:xfrm>
              <a:off x="4270077" y="339218"/>
              <a:ext cx="7887419" cy="707886"/>
            </a:xfrm>
            <a:prstGeom prst="rect">
              <a:avLst/>
            </a:prstGeom>
            <a:noFill/>
          </p:spPr>
          <p:txBody>
            <a:bodyPr wrap="square">
              <a:spAutoFit/>
            </a:bodyPr>
            <a:lstStyle/>
            <a:p>
              <a:pPr algn="r"/>
              <a:r>
                <a:rPr lang="en-US" altLang="ko-KR" sz="2000" b="1" dirty="0">
                  <a:solidFill>
                    <a:schemeClr val="bg1"/>
                  </a:solidFill>
                  <a:latin typeface="Calibri" panose="020F0502020204030204" pitchFamily="34" charset="0"/>
                  <a:ea typeface="MICE고딕 OTF Bold" panose="00000800000000000000" pitchFamily="50" charset="-127"/>
                  <a:cs typeface="Calibri" panose="020F0502020204030204" pitchFamily="34" charset="0"/>
                </a:rPr>
                <a:t>Appropriate Timing of ICD for The Primary Prevention:</a:t>
              </a:r>
            </a:p>
            <a:p>
              <a:pPr algn="r"/>
              <a:r>
                <a:rPr lang="en-US" altLang="ko-KR" sz="2000" b="1" dirty="0">
                  <a:solidFill>
                    <a:schemeClr val="bg1"/>
                  </a:solidFill>
                  <a:latin typeface="Calibri" panose="020F0502020204030204" pitchFamily="34" charset="0"/>
                  <a:ea typeface="MICE고딕 OTF Bold" panose="00000800000000000000" pitchFamily="50" charset="-127"/>
                  <a:cs typeface="Calibri" panose="020F0502020204030204" pitchFamily="34" charset="0"/>
                </a:rPr>
                <a:t>What’s The Optimal Duration of Medications, Including ARNI? </a:t>
              </a:r>
              <a:endParaRPr lang="ko-KR" altLang="en-US" sz="2000" b="1" dirty="0">
                <a:solidFill>
                  <a:schemeClr val="bg1"/>
                </a:solidFill>
                <a:latin typeface="Calibri" panose="020F0502020204030204" pitchFamily="34" charset="0"/>
                <a:ea typeface="MICE고딕 OTF Bold" panose="00000800000000000000" pitchFamily="50" charset="-127"/>
                <a:cs typeface="Calibri" panose="020F0502020204030204" pitchFamily="34" charset="0"/>
              </a:endParaRPr>
            </a:p>
          </p:txBody>
        </p:sp>
      </p:grpSp>
    </p:spTree>
    <p:extLst>
      <p:ext uri="{BB962C8B-B14F-4D97-AF65-F5344CB8AC3E}">
        <p14:creationId xmlns:p14="http://schemas.microsoft.com/office/powerpoint/2010/main" val="2522763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제목 슬라이드">
    <p:spTree>
      <p:nvGrpSpPr>
        <p:cNvPr id="1" name=""/>
        <p:cNvGrpSpPr/>
        <p:nvPr/>
      </p:nvGrpSpPr>
      <p:grpSpPr>
        <a:xfrm>
          <a:off x="0" y="0"/>
          <a:ext cx="0" cy="0"/>
          <a:chOff x="0" y="0"/>
          <a:chExt cx="0" cy="0"/>
        </a:xfrm>
      </p:grpSpPr>
      <p:grpSp>
        <p:nvGrpSpPr>
          <p:cNvPr id="7" name="그룹 6">
            <a:extLst>
              <a:ext uri="{FF2B5EF4-FFF2-40B4-BE49-F238E27FC236}">
                <a16:creationId xmlns:a16="http://schemas.microsoft.com/office/drawing/2014/main" id="{3AE95DC6-E249-4F3F-9EEA-892D5CA8112D}"/>
              </a:ext>
            </a:extLst>
          </p:cNvPr>
          <p:cNvGrpSpPr/>
          <p:nvPr userDrawn="1"/>
        </p:nvGrpSpPr>
        <p:grpSpPr>
          <a:xfrm>
            <a:off x="0" y="0"/>
            <a:ext cx="12192000" cy="1066800"/>
            <a:chOff x="0" y="0"/>
            <a:chExt cx="12192000" cy="1066800"/>
          </a:xfrm>
        </p:grpSpPr>
        <p:pic>
          <p:nvPicPr>
            <p:cNvPr id="8" name="그림 7" descr="하늘, 밤이(가) 표시된 사진&#10;&#10;자동 생성된 설명">
              <a:extLst>
                <a:ext uri="{FF2B5EF4-FFF2-40B4-BE49-F238E27FC236}">
                  <a16:creationId xmlns:a16="http://schemas.microsoft.com/office/drawing/2014/main" id="{3F4670F7-CB93-479A-9162-46FBB5F745DC}"/>
                </a:ext>
              </a:extLst>
            </p:cNvPr>
            <p:cNvPicPr>
              <a:picLocks noChangeAspect="1"/>
            </p:cNvPicPr>
            <p:nvPr/>
          </p:nvPicPr>
          <p:blipFill rotWithShape="1">
            <a:blip r:embed="rId2">
              <a:extLst>
                <a:ext uri="{28A0092B-C50C-407E-A947-70E740481C1C}">
                  <a14:useLocalDpi xmlns:a14="http://schemas.microsoft.com/office/drawing/2010/main" val="0"/>
                </a:ext>
              </a:extLst>
            </a:blip>
            <a:srcRect l="4217" t="31653" r="5392" b="63317"/>
            <a:stretch/>
          </p:blipFill>
          <p:spPr>
            <a:xfrm>
              <a:off x="0" y="0"/>
              <a:ext cx="12192000" cy="1066800"/>
            </a:xfrm>
            <a:prstGeom prst="rect">
              <a:avLst/>
            </a:prstGeom>
          </p:spPr>
        </p:pic>
        <p:pic>
          <p:nvPicPr>
            <p:cNvPr id="9" name="그림 8">
              <a:extLst>
                <a:ext uri="{FF2B5EF4-FFF2-40B4-BE49-F238E27FC236}">
                  <a16:creationId xmlns:a16="http://schemas.microsoft.com/office/drawing/2014/main" id="{4476B14D-9516-4191-B69C-8EAED5F1E8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306" b="41389"/>
            <a:stretch/>
          </p:blipFill>
          <p:spPr>
            <a:xfrm>
              <a:off x="156380" y="515127"/>
              <a:ext cx="2785085" cy="380774"/>
            </a:xfrm>
            <a:prstGeom prst="rect">
              <a:avLst/>
            </a:prstGeom>
          </p:spPr>
        </p:pic>
        <p:pic>
          <p:nvPicPr>
            <p:cNvPr id="10" name="그림 9" descr="텍스트이(가) 표시된 사진&#10;&#10;자동 생성된 설명">
              <a:extLst>
                <a:ext uri="{FF2B5EF4-FFF2-40B4-BE49-F238E27FC236}">
                  <a16:creationId xmlns:a16="http://schemas.microsoft.com/office/drawing/2014/main" id="{BEE26758-DDFD-44A9-BAFB-BD8DF2933A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3333" b="33750"/>
            <a:stretch/>
          </p:blipFill>
          <p:spPr>
            <a:xfrm>
              <a:off x="156380" y="100429"/>
              <a:ext cx="1994706" cy="369332"/>
            </a:xfrm>
            <a:prstGeom prst="rect">
              <a:avLst/>
            </a:prstGeom>
          </p:spPr>
        </p:pic>
        <p:sp>
          <p:nvSpPr>
            <p:cNvPr id="11" name="TextBox 10">
              <a:extLst>
                <a:ext uri="{FF2B5EF4-FFF2-40B4-BE49-F238E27FC236}">
                  <a16:creationId xmlns:a16="http://schemas.microsoft.com/office/drawing/2014/main" id="{47333DC5-B1EA-48FB-B74F-23186FC02F94}"/>
                </a:ext>
              </a:extLst>
            </p:cNvPr>
            <p:cNvSpPr txBox="1"/>
            <p:nvPr/>
          </p:nvSpPr>
          <p:spPr>
            <a:xfrm>
              <a:off x="6093049" y="88076"/>
              <a:ext cx="6094489" cy="338554"/>
            </a:xfrm>
            <a:prstGeom prst="rect">
              <a:avLst/>
            </a:prstGeom>
            <a:noFill/>
          </p:spPr>
          <p:txBody>
            <a:bodyPr wrap="none" rtlCol="0">
              <a:spAutoFit/>
            </a:bodyPr>
            <a:lstStyle/>
            <a:p>
              <a:r>
                <a:rPr lang="en-US" altLang="ko-KR" sz="1600" b="1" dirty="0">
                  <a:solidFill>
                    <a:schemeClr val="bg1"/>
                  </a:solidFill>
                  <a:latin typeface="Calibri" panose="020F0502020204030204" pitchFamily="34" charset="0"/>
                  <a:ea typeface="MICE고딕 OTF Bold" panose="00000800000000000000" pitchFamily="50" charset="-127"/>
                  <a:cs typeface="Calibri" panose="020F0502020204030204" pitchFamily="34" charset="0"/>
                </a:rPr>
                <a:t>Session 1. Sudden Cardiac Death: Risk Stratification and Management</a:t>
              </a:r>
              <a:endParaRPr lang="ko-KR" altLang="en-US" sz="1600" b="1" dirty="0">
                <a:solidFill>
                  <a:schemeClr val="bg1"/>
                </a:solidFill>
                <a:latin typeface="Calibri" panose="020F0502020204030204" pitchFamily="34" charset="0"/>
                <a:ea typeface="MICE고딕 OTF Bold" panose="00000800000000000000" pitchFamily="50" charset="-127"/>
                <a:cs typeface="Calibri" panose="020F0502020204030204" pitchFamily="34" charset="0"/>
              </a:endParaRPr>
            </a:p>
          </p:txBody>
        </p:sp>
        <p:sp>
          <p:nvSpPr>
            <p:cNvPr id="12" name="TextBox 11">
              <a:extLst>
                <a:ext uri="{FF2B5EF4-FFF2-40B4-BE49-F238E27FC236}">
                  <a16:creationId xmlns:a16="http://schemas.microsoft.com/office/drawing/2014/main" id="{6E4F7999-514E-4DBC-B603-EF48146FC999}"/>
                </a:ext>
              </a:extLst>
            </p:cNvPr>
            <p:cNvSpPr txBox="1"/>
            <p:nvPr/>
          </p:nvSpPr>
          <p:spPr>
            <a:xfrm>
              <a:off x="4270077" y="339218"/>
              <a:ext cx="7887419" cy="707886"/>
            </a:xfrm>
            <a:prstGeom prst="rect">
              <a:avLst/>
            </a:prstGeom>
            <a:noFill/>
          </p:spPr>
          <p:txBody>
            <a:bodyPr wrap="square">
              <a:spAutoFit/>
            </a:bodyPr>
            <a:lstStyle/>
            <a:p>
              <a:pPr algn="r"/>
              <a:r>
                <a:rPr lang="en-US" altLang="ko-KR" sz="2000" b="1" dirty="0">
                  <a:solidFill>
                    <a:schemeClr val="bg1"/>
                  </a:solidFill>
                  <a:latin typeface="Calibri" panose="020F0502020204030204" pitchFamily="34" charset="0"/>
                  <a:ea typeface="MICE고딕 OTF Bold" panose="00000800000000000000" pitchFamily="50" charset="-127"/>
                  <a:cs typeface="Calibri" panose="020F0502020204030204" pitchFamily="34" charset="0"/>
                </a:rPr>
                <a:t>Appropriate Timing of ICD for The Primary Prevention:</a:t>
              </a:r>
            </a:p>
            <a:p>
              <a:pPr algn="r"/>
              <a:r>
                <a:rPr lang="en-US" altLang="ko-KR" sz="2000" b="1" dirty="0">
                  <a:solidFill>
                    <a:schemeClr val="bg1"/>
                  </a:solidFill>
                  <a:latin typeface="Calibri" panose="020F0502020204030204" pitchFamily="34" charset="0"/>
                  <a:ea typeface="MICE고딕 OTF Bold" panose="00000800000000000000" pitchFamily="50" charset="-127"/>
                  <a:cs typeface="Calibri" panose="020F0502020204030204" pitchFamily="34" charset="0"/>
                </a:rPr>
                <a:t>What’s The Optimal Duration of Medications, Including ARNI? </a:t>
              </a:r>
              <a:endParaRPr lang="ko-KR" altLang="en-US" sz="2000" b="1" dirty="0">
                <a:solidFill>
                  <a:schemeClr val="bg1"/>
                </a:solidFill>
                <a:latin typeface="Calibri" panose="020F0502020204030204" pitchFamily="34" charset="0"/>
                <a:ea typeface="MICE고딕 OTF Bold" panose="00000800000000000000" pitchFamily="50" charset="-127"/>
                <a:cs typeface="Calibri" panose="020F0502020204030204" pitchFamily="34" charset="0"/>
              </a:endParaRPr>
            </a:p>
          </p:txBody>
        </p:sp>
      </p:grpSp>
    </p:spTree>
    <p:extLst>
      <p:ext uri="{BB962C8B-B14F-4D97-AF65-F5344CB8AC3E}">
        <p14:creationId xmlns:p14="http://schemas.microsoft.com/office/powerpoint/2010/main" val="2526797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E1196FB5-753D-4C7A-8F02-22B22BA5D2A7}" type="datetimeFigureOut">
              <a:rPr lang="ko-KR" altLang="en-US" smtClean="0"/>
              <a:t>2021-10-25</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076BBE8C-FA2A-427F-B65B-7B991F07B2C1}" type="slidenum">
              <a:rPr lang="ko-KR" altLang="en-US" smtClean="0"/>
              <a:t>‹#›</a:t>
            </a:fld>
            <a:endParaRPr lang="ko-KR" altLang="en-US"/>
          </a:p>
        </p:txBody>
      </p:sp>
    </p:spTree>
    <p:extLst>
      <p:ext uri="{BB962C8B-B14F-4D97-AF65-F5344CB8AC3E}">
        <p14:creationId xmlns:p14="http://schemas.microsoft.com/office/powerpoint/2010/main" val="344267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831850" y="1709738"/>
            <a:ext cx="10515600" cy="2852737"/>
          </a:xfrm>
        </p:spPr>
        <p:txBody>
          <a:bodyPr anchor="b"/>
          <a:lstStyle>
            <a:lvl1pPr>
              <a:defRPr sz="6000"/>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smtClean="0"/>
              <a:t>마스터 텍스트 스타일 편집</a:t>
            </a:r>
          </a:p>
        </p:txBody>
      </p:sp>
      <p:sp>
        <p:nvSpPr>
          <p:cNvPr id="4" name="날짜 개체 틀 3"/>
          <p:cNvSpPr>
            <a:spLocks noGrp="1"/>
          </p:cNvSpPr>
          <p:nvPr>
            <p:ph type="dt" sz="half" idx="10"/>
          </p:nvPr>
        </p:nvSpPr>
        <p:spPr/>
        <p:txBody>
          <a:bodyPr/>
          <a:lstStyle/>
          <a:p>
            <a:fld id="{E1196FB5-753D-4C7A-8F02-22B22BA5D2A7}" type="datetimeFigureOut">
              <a:rPr lang="ko-KR" altLang="en-US" smtClean="0"/>
              <a:t>2021-10-25</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076BBE8C-FA2A-427F-B65B-7B991F07B2C1}" type="slidenum">
              <a:rPr lang="ko-KR" altLang="en-US" smtClean="0"/>
              <a:t>‹#›</a:t>
            </a:fld>
            <a:endParaRPr lang="ko-KR" altLang="en-US"/>
          </a:p>
        </p:txBody>
      </p:sp>
    </p:spTree>
    <p:extLst>
      <p:ext uri="{BB962C8B-B14F-4D97-AF65-F5344CB8AC3E}">
        <p14:creationId xmlns:p14="http://schemas.microsoft.com/office/powerpoint/2010/main" val="2724276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838200" y="1825625"/>
            <a:ext cx="5181600" cy="435133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6172200" y="1825625"/>
            <a:ext cx="5181600" cy="435133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E1196FB5-753D-4C7A-8F02-22B22BA5D2A7}" type="datetimeFigureOut">
              <a:rPr lang="ko-KR" altLang="en-US" smtClean="0"/>
              <a:t>2021-10-25</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076BBE8C-FA2A-427F-B65B-7B991F07B2C1}" type="slidenum">
              <a:rPr lang="ko-KR" altLang="en-US" smtClean="0"/>
              <a:t>‹#›</a:t>
            </a:fld>
            <a:endParaRPr lang="ko-KR" altLang="en-US"/>
          </a:p>
        </p:txBody>
      </p:sp>
    </p:spTree>
    <p:extLst>
      <p:ext uri="{BB962C8B-B14F-4D97-AF65-F5344CB8AC3E}">
        <p14:creationId xmlns:p14="http://schemas.microsoft.com/office/powerpoint/2010/main" val="3192466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839788" y="365125"/>
            <a:ext cx="10515600" cy="1325563"/>
          </a:xfrm>
        </p:spPr>
        <p:txBody>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 편집</a:t>
            </a:r>
          </a:p>
        </p:txBody>
      </p:sp>
      <p:sp>
        <p:nvSpPr>
          <p:cNvPr id="4" name="내용 개체 틀 3"/>
          <p:cNvSpPr>
            <a:spLocks noGrp="1"/>
          </p:cNvSpPr>
          <p:nvPr>
            <p:ph sz="half" idx="2"/>
          </p:nvPr>
        </p:nvSpPr>
        <p:spPr>
          <a:xfrm>
            <a:off x="839788" y="2505075"/>
            <a:ext cx="5157787" cy="368458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 편집</a:t>
            </a:r>
          </a:p>
        </p:txBody>
      </p:sp>
      <p:sp>
        <p:nvSpPr>
          <p:cNvPr id="6" name="내용 개체 틀 5"/>
          <p:cNvSpPr>
            <a:spLocks noGrp="1"/>
          </p:cNvSpPr>
          <p:nvPr>
            <p:ph sz="quarter" idx="4"/>
          </p:nvPr>
        </p:nvSpPr>
        <p:spPr>
          <a:xfrm>
            <a:off x="6172200" y="2505075"/>
            <a:ext cx="5183188" cy="368458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E1196FB5-753D-4C7A-8F02-22B22BA5D2A7}" type="datetimeFigureOut">
              <a:rPr lang="ko-KR" altLang="en-US" smtClean="0"/>
              <a:t>2021-10-25</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076BBE8C-FA2A-427F-B65B-7B991F07B2C1}" type="slidenum">
              <a:rPr lang="ko-KR" altLang="en-US" smtClean="0"/>
              <a:t>‹#›</a:t>
            </a:fld>
            <a:endParaRPr lang="ko-KR" altLang="en-US"/>
          </a:p>
        </p:txBody>
      </p:sp>
    </p:spTree>
    <p:extLst>
      <p:ext uri="{BB962C8B-B14F-4D97-AF65-F5344CB8AC3E}">
        <p14:creationId xmlns:p14="http://schemas.microsoft.com/office/powerpoint/2010/main" val="1759598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E1196FB5-753D-4C7A-8F02-22B22BA5D2A7}" type="datetimeFigureOut">
              <a:rPr lang="ko-KR" altLang="en-US" smtClean="0"/>
              <a:t>2021-10-25</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076BBE8C-FA2A-427F-B65B-7B991F07B2C1}" type="slidenum">
              <a:rPr lang="ko-KR" altLang="en-US" smtClean="0"/>
              <a:t>‹#›</a:t>
            </a:fld>
            <a:endParaRPr lang="ko-KR" altLang="en-US"/>
          </a:p>
        </p:txBody>
      </p:sp>
    </p:spTree>
    <p:extLst>
      <p:ext uri="{BB962C8B-B14F-4D97-AF65-F5344CB8AC3E}">
        <p14:creationId xmlns:p14="http://schemas.microsoft.com/office/powerpoint/2010/main" val="3571742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E1196FB5-753D-4C7A-8F02-22B22BA5D2A7}" type="datetimeFigureOut">
              <a:rPr lang="ko-KR" altLang="en-US" smtClean="0"/>
              <a:t>2021-10-25</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076BBE8C-FA2A-427F-B65B-7B991F07B2C1}" type="slidenum">
              <a:rPr lang="ko-KR" altLang="en-US" smtClean="0"/>
              <a:t>‹#›</a:t>
            </a:fld>
            <a:endParaRPr lang="ko-KR" altLang="en-US"/>
          </a:p>
        </p:txBody>
      </p:sp>
    </p:spTree>
    <p:extLst>
      <p:ext uri="{BB962C8B-B14F-4D97-AF65-F5344CB8AC3E}">
        <p14:creationId xmlns:p14="http://schemas.microsoft.com/office/powerpoint/2010/main" val="2375376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smtClean="0"/>
              <a:t>마스터 제목 스타일 편집</a:t>
            </a:r>
            <a:endParaRPr lang="ko-KR" altLang="en-US"/>
          </a:p>
        </p:txBody>
      </p:sp>
      <p:sp>
        <p:nvSpPr>
          <p:cNvPr id="3" name="내용 개체 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 편집</a:t>
            </a:r>
          </a:p>
        </p:txBody>
      </p:sp>
      <p:sp>
        <p:nvSpPr>
          <p:cNvPr id="5" name="날짜 개체 틀 4"/>
          <p:cNvSpPr>
            <a:spLocks noGrp="1"/>
          </p:cNvSpPr>
          <p:nvPr>
            <p:ph type="dt" sz="half" idx="10"/>
          </p:nvPr>
        </p:nvSpPr>
        <p:spPr/>
        <p:txBody>
          <a:bodyPr/>
          <a:lstStyle/>
          <a:p>
            <a:fld id="{E1196FB5-753D-4C7A-8F02-22B22BA5D2A7}" type="datetimeFigureOut">
              <a:rPr lang="ko-KR" altLang="en-US" smtClean="0"/>
              <a:t>2021-10-25</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076BBE8C-FA2A-427F-B65B-7B991F07B2C1}" type="slidenum">
              <a:rPr lang="ko-KR" altLang="en-US" smtClean="0"/>
              <a:t>‹#›</a:t>
            </a:fld>
            <a:endParaRPr lang="ko-KR" altLang="en-US"/>
          </a:p>
        </p:txBody>
      </p:sp>
    </p:spTree>
    <p:extLst>
      <p:ext uri="{BB962C8B-B14F-4D97-AF65-F5344CB8AC3E}">
        <p14:creationId xmlns:p14="http://schemas.microsoft.com/office/powerpoint/2010/main" val="3234797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 편집</a:t>
            </a:r>
          </a:p>
        </p:txBody>
      </p:sp>
      <p:sp>
        <p:nvSpPr>
          <p:cNvPr id="5" name="날짜 개체 틀 4"/>
          <p:cNvSpPr>
            <a:spLocks noGrp="1"/>
          </p:cNvSpPr>
          <p:nvPr>
            <p:ph type="dt" sz="half" idx="10"/>
          </p:nvPr>
        </p:nvSpPr>
        <p:spPr/>
        <p:txBody>
          <a:bodyPr/>
          <a:lstStyle/>
          <a:p>
            <a:fld id="{E1196FB5-753D-4C7A-8F02-22B22BA5D2A7}" type="datetimeFigureOut">
              <a:rPr lang="ko-KR" altLang="en-US" smtClean="0"/>
              <a:t>2021-10-25</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076BBE8C-FA2A-427F-B65B-7B991F07B2C1}" type="slidenum">
              <a:rPr lang="ko-KR" altLang="en-US" smtClean="0"/>
              <a:t>‹#›</a:t>
            </a:fld>
            <a:endParaRPr lang="ko-KR" altLang="en-US"/>
          </a:p>
        </p:txBody>
      </p:sp>
    </p:spTree>
    <p:extLst>
      <p:ext uri="{BB962C8B-B14F-4D97-AF65-F5344CB8AC3E}">
        <p14:creationId xmlns:p14="http://schemas.microsoft.com/office/powerpoint/2010/main" val="219384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196FB5-753D-4C7A-8F02-22B22BA5D2A7}" type="datetimeFigureOut">
              <a:rPr lang="ko-KR" altLang="en-US" smtClean="0"/>
              <a:t>2021-10-25</a:t>
            </a:fld>
            <a:endParaRPr lang="ko-KR" altLang="en-US"/>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6BBE8C-FA2A-427F-B65B-7B991F07B2C1}" type="slidenum">
              <a:rPr lang="ko-KR" altLang="en-US" smtClean="0"/>
              <a:t>‹#›</a:t>
            </a:fld>
            <a:endParaRPr lang="ko-KR" altLang="en-US"/>
          </a:p>
        </p:txBody>
      </p:sp>
    </p:spTree>
    <p:extLst>
      <p:ext uri="{BB962C8B-B14F-4D97-AF65-F5344CB8AC3E}">
        <p14:creationId xmlns:p14="http://schemas.microsoft.com/office/powerpoint/2010/main" val="479613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ADAFC6E9-40F8-410D-B8C9-394B53F33A72}"/>
              </a:ext>
            </a:extLst>
          </p:cNvPr>
          <p:cNvSpPr/>
          <p:nvPr/>
        </p:nvSpPr>
        <p:spPr>
          <a:xfrm>
            <a:off x="0" y="1933303"/>
            <a:ext cx="12188952" cy="1495697"/>
          </a:xfrm>
          <a:prstGeom prst="rect">
            <a:avLst/>
          </a:prstGeom>
          <a:solidFill>
            <a:srgbClr val="D7E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TextBox 3">
            <a:extLst>
              <a:ext uri="{FF2B5EF4-FFF2-40B4-BE49-F238E27FC236}">
                <a16:creationId xmlns:a16="http://schemas.microsoft.com/office/drawing/2014/main" id="{C7076426-69A1-470C-8ABF-4C36578374AD}"/>
              </a:ext>
            </a:extLst>
          </p:cNvPr>
          <p:cNvSpPr txBox="1"/>
          <p:nvPr/>
        </p:nvSpPr>
        <p:spPr>
          <a:xfrm>
            <a:off x="-1524" y="2204097"/>
            <a:ext cx="12193524" cy="954107"/>
          </a:xfrm>
          <a:prstGeom prst="rect">
            <a:avLst/>
          </a:prstGeom>
          <a:noFill/>
        </p:spPr>
        <p:txBody>
          <a:bodyPr wrap="square" rtlCol="0">
            <a:spAutoFit/>
          </a:bodyPr>
          <a:lstStyle/>
          <a:p>
            <a:pPr algn="ctr"/>
            <a:r>
              <a:rPr lang="en-US" altLang="ko-KR" sz="2800" b="1" dirty="0">
                <a:latin typeface="Calibri" panose="020F0502020204030204" pitchFamily="34" charset="0"/>
                <a:ea typeface="MICE고딕 OTF Bold" panose="00000800000000000000" pitchFamily="50" charset="-127"/>
                <a:cs typeface="Calibri" panose="020F0502020204030204" pitchFamily="34" charset="0"/>
              </a:rPr>
              <a:t>Appropriate Timing of ICD for The Primary Prevention:</a:t>
            </a:r>
          </a:p>
          <a:p>
            <a:pPr algn="ctr"/>
            <a:r>
              <a:rPr lang="en-US" altLang="ko-KR" sz="2800" b="1" dirty="0">
                <a:latin typeface="Calibri" panose="020F0502020204030204" pitchFamily="34" charset="0"/>
                <a:ea typeface="MICE고딕 OTF Bold" panose="00000800000000000000" pitchFamily="50" charset="-127"/>
                <a:cs typeface="Calibri" panose="020F0502020204030204" pitchFamily="34" charset="0"/>
              </a:rPr>
              <a:t>What’s The Optimal Duration of Medications, Including ARNI? </a:t>
            </a:r>
            <a:endParaRPr lang="ko-KR" altLang="en-US" sz="2800" b="1" dirty="0">
              <a:latin typeface="Calibri" panose="020F0502020204030204" pitchFamily="34" charset="0"/>
              <a:ea typeface="MICE고딕 OTF Bold" panose="00000800000000000000" pitchFamily="50" charset="-127"/>
              <a:cs typeface="Calibri" panose="020F0502020204030204" pitchFamily="34" charset="0"/>
            </a:endParaRPr>
          </a:p>
        </p:txBody>
      </p:sp>
      <p:sp>
        <p:nvSpPr>
          <p:cNvPr id="6" name="TextBox 5">
            <a:extLst>
              <a:ext uri="{FF2B5EF4-FFF2-40B4-BE49-F238E27FC236}">
                <a16:creationId xmlns:a16="http://schemas.microsoft.com/office/drawing/2014/main" id="{0557BE2E-9B69-4D54-A320-8227760B23C2}"/>
              </a:ext>
            </a:extLst>
          </p:cNvPr>
          <p:cNvSpPr txBox="1"/>
          <p:nvPr/>
        </p:nvSpPr>
        <p:spPr>
          <a:xfrm>
            <a:off x="-1524" y="4758328"/>
            <a:ext cx="12193524" cy="954107"/>
          </a:xfrm>
          <a:prstGeom prst="rect">
            <a:avLst/>
          </a:prstGeom>
          <a:noFill/>
        </p:spPr>
        <p:txBody>
          <a:bodyPr wrap="square" rtlCol="0">
            <a:spAutoFit/>
          </a:bodyPr>
          <a:lstStyle/>
          <a:p>
            <a:pPr algn="ctr"/>
            <a:r>
              <a:rPr lang="ko-KR" altLang="en-US" sz="2800" dirty="0"/>
              <a:t>삼성서울병원</a:t>
            </a:r>
            <a:endParaRPr lang="en-US" altLang="ko-KR" sz="2800" dirty="0"/>
          </a:p>
          <a:p>
            <a:pPr algn="ctr"/>
            <a:r>
              <a:rPr lang="ko-KR" altLang="en-US" sz="2800" dirty="0"/>
              <a:t>김주연</a:t>
            </a:r>
            <a:endParaRPr lang="ko-KR" altLang="en-US" sz="2800" dirty="0"/>
          </a:p>
        </p:txBody>
      </p:sp>
      <p:sp>
        <p:nvSpPr>
          <p:cNvPr id="7" name="TextBox 6">
            <a:extLst>
              <a:ext uri="{FF2B5EF4-FFF2-40B4-BE49-F238E27FC236}">
                <a16:creationId xmlns:a16="http://schemas.microsoft.com/office/drawing/2014/main" id="{AD1F75A5-9947-4005-A4DD-9DAC5F59C764}"/>
              </a:ext>
            </a:extLst>
          </p:cNvPr>
          <p:cNvSpPr txBox="1"/>
          <p:nvPr/>
        </p:nvSpPr>
        <p:spPr>
          <a:xfrm>
            <a:off x="-1" y="1594747"/>
            <a:ext cx="12188952" cy="338554"/>
          </a:xfrm>
          <a:prstGeom prst="rect">
            <a:avLst/>
          </a:prstGeom>
          <a:noFill/>
        </p:spPr>
        <p:txBody>
          <a:bodyPr wrap="square" rtlCol="0">
            <a:spAutoFit/>
          </a:bodyPr>
          <a:lstStyle/>
          <a:p>
            <a:r>
              <a:rPr lang="en-US" altLang="ko-KR" sz="1600" dirty="0">
                <a:latin typeface="Calibri" panose="020F0502020204030204" pitchFamily="34" charset="0"/>
                <a:ea typeface="MICE고딕 OTF" panose="00000800000000000000" pitchFamily="50" charset="-127"/>
                <a:cs typeface="Calibri" panose="020F0502020204030204" pitchFamily="34" charset="0"/>
              </a:rPr>
              <a:t>Session 1. Sudden Cardiac Death: Risk Stratification and Management</a:t>
            </a:r>
          </a:p>
        </p:txBody>
      </p:sp>
      <p:pic>
        <p:nvPicPr>
          <p:cNvPr id="5" name="오디오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66761186"/>
      </p:ext>
    </p:extLst>
  </p:cSld>
  <p:clrMapOvr>
    <a:masterClrMapping/>
  </p:clrMapOvr>
  <mc:AlternateContent xmlns:mc="http://schemas.openxmlformats.org/markup-compatibility/2006">
    <mc:Choice xmlns:p14="http://schemas.microsoft.com/office/powerpoint/2010/main" Requires="p14">
      <p:transition spd="slow" p14:dur="2000" advTm="24710"/>
    </mc:Choice>
    <mc:Fallback>
      <p:transition spd="slow" advTm="24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sp>
        <p:nvSpPr>
          <p:cNvPr id="5" name="바닥글 개체 틀 4"/>
          <p:cNvSpPr>
            <a:spLocks noGrp="1"/>
          </p:cNvSpPr>
          <p:nvPr>
            <p:ph type="ftr" sz="quarter" idx="11"/>
          </p:nvPr>
        </p:nvSpPr>
        <p:spPr>
          <a:xfrm>
            <a:off x="8077200" y="6311900"/>
            <a:ext cx="4114800" cy="365125"/>
          </a:xfrm>
        </p:spPr>
        <p:txBody>
          <a:bodyPr/>
          <a:lstStyle/>
          <a:p>
            <a:r>
              <a:rPr lang="en-US" altLang="ko-KR" dirty="0" smtClean="0"/>
              <a:t>European Heart Journal (2021) 42, 35993726</a:t>
            </a:r>
            <a:endParaRPr lang="ko-KR" altLang="en-US" dirty="0"/>
          </a:p>
        </p:txBody>
      </p:sp>
      <p:pic>
        <p:nvPicPr>
          <p:cNvPr id="6" name="그림 5"/>
          <p:cNvPicPr>
            <a:picLocks noChangeAspect="1"/>
          </p:cNvPicPr>
          <p:nvPr/>
        </p:nvPicPr>
        <p:blipFill rotWithShape="1">
          <a:blip r:embed="rId4"/>
          <a:srcRect b="44738"/>
          <a:stretch/>
        </p:blipFill>
        <p:spPr>
          <a:xfrm>
            <a:off x="2621280" y="322738"/>
            <a:ext cx="7219950" cy="5921693"/>
          </a:xfrm>
          <a:prstGeom prst="rect">
            <a:avLst/>
          </a:prstGeom>
        </p:spPr>
      </p:pic>
      <p:pic>
        <p:nvPicPr>
          <p:cNvPr id="4" name="오디오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68699939"/>
      </p:ext>
    </p:extLst>
  </p:cSld>
  <p:clrMapOvr>
    <a:masterClrMapping/>
  </p:clrMapOvr>
  <mc:AlternateContent xmlns:mc="http://schemas.openxmlformats.org/markup-compatibility/2006">
    <mc:Choice xmlns:p14="http://schemas.microsoft.com/office/powerpoint/2010/main" Requires="p14">
      <p:transition spd="slow" p14:dur="2000" advTm="79410"/>
    </mc:Choice>
    <mc:Fallback>
      <p:transition spd="slow" advTm="79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ICMP vs NICM </a:t>
            </a:r>
            <a:endParaRPr lang="ko-KR" altLang="en-US" dirty="0"/>
          </a:p>
        </p:txBody>
      </p:sp>
      <p:sp>
        <p:nvSpPr>
          <p:cNvPr id="3" name="내용 개체 틀 2"/>
          <p:cNvSpPr>
            <a:spLocks noGrp="1"/>
          </p:cNvSpPr>
          <p:nvPr>
            <p:ph idx="1"/>
          </p:nvPr>
        </p:nvSpPr>
        <p:spPr/>
        <p:txBody>
          <a:bodyPr/>
          <a:lstStyle/>
          <a:p>
            <a:endParaRPr lang="ko-KR" altLang="en-US" dirty="0"/>
          </a:p>
        </p:txBody>
      </p:sp>
      <p:pic>
        <p:nvPicPr>
          <p:cNvPr id="4" name="그림 3"/>
          <p:cNvPicPr>
            <a:picLocks noChangeAspect="1"/>
          </p:cNvPicPr>
          <p:nvPr/>
        </p:nvPicPr>
        <p:blipFill>
          <a:blip r:embed="rId4"/>
          <a:stretch>
            <a:fillRect/>
          </a:stretch>
        </p:blipFill>
        <p:spPr>
          <a:xfrm>
            <a:off x="5139054" y="167958"/>
            <a:ext cx="4451985" cy="6375807"/>
          </a:xfrm>
          <a:prstGeom prst="rect">
            <a:avLst/>
          </a:prstGeom>
        </p:spPr>
      </p:pic>
      <p:sp>
        <p:nvSpPr>
          <p:cNvPr id="5" name="바닥글 개체 틀 4"/>
          <p:cNvSpPr>
            <a:spLocks noGrp="1"/>
          </p:cNvSpPr>
          <p:nvPr>
            <p:ph type="ftr" sz="quarter" idx="11"/>
          </p:nvPr>
        </p:nvSpPr>
        <p:spPr>
          <a:xfrm>
            <a:off x="8077200" y="6375807"/>
            <a:ext cx="4114800" cy="365125"/>
          </a:xfrm>
        </p:spPr>
        <p:txBody>
          <a:bodyPr/>
          <a:lstStyle/>
          <a:p>
            <a:r>
              <a:rPr lang="en-US" altLang="ko-KR" dirty="0" smtClean="0"/>
              <a:t>Can J </a:t>
            </a:r>
            <a:r>
              <a:rPr lang="en-US" altLang="ko-KR" dirty="0" err="1" smtClean="0"/>
              <a:t>Cardiol</a:t>
            </a:r>
            <a:r>
              <a:rPr lang="en-US" altLang="ko-KR" dirty="0" smtClean="0"/>
              <a:t> 2021 Apr;37(4):644-654.</a:t>
            </a:r>
            <a:endParaRPr lang="ko-KR" altLang="en-US" dirty="0"/>
          </a:p>
        </p:txBody>
      </p:sp>
      <p:pic>
        <p:nvPicPr>
          <p:cNvPr id="6" name="오디오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54171189"/>
      </p:ext>
    </p:extLst>
  </p:cSld>
  <p:clrMapOvr>
    <a:masterClrMapping/>
  </p:clrMapOvr>
  <mc:AlternateContent xmlns:mc="http://schemas.openxmlformats.org/markup-compatibility/2006">
    <mc:Choice xmlns:p14="http://schemas.microsoft.com/office/powerpoint/2010/main" Requires="p14">
      <p:transition spd="slow" p14:dur="2000" advTm="61599"/>
    </mc:Choice>
    <mc:Fallback>
      <p:transition spd="slow" advTm="61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p:cNvPicPr>
            <a:picLocks noChangeAspect="1"/>
          </p:cNvPicPr>
          <p:nvPr/>
        </p:nvPicPr>
        <p:blipFill>
          <a:blip r:embed="rId5"/>
          <a:stretch>
            <a:fillRect/>
          </a:stretch>
        </p:blipFill>
        <p:spPr>
          <a:xfrm>
            <a:off x="340142" y="2245996"/>
            <a:ext cx="11420058" cy="2285364"/>
          </a:xfrm>
          <a:prstGeom prst="rect">
            <a:avLst/>
          </a:prstGeom>
        </p:spPr>
      </p:pic>
      <p:sp>
        <p:nvSpPr>
          <p:cNvPr id="2" name="제목 1"/>
          <p:cNvSpPr>
            <a:spLocks noGrp="1"/>
          </p:cNvSpPr>
          <p:nvPr>
            <p:ph type="title"/>
          </p:nvPr>
        </p:nvSpPr>
        <p:spPr/>
        <p:txBody>
          <a:bodyPr/>
          <a:lstStyle/>
          <a:p>
            <a:r>
              <a:rPr lang="en-US" altLang="ko-KR" dirty="0"/>
              <a:t>PROVE-HF</a:t>
            </a:r>
            <a:endParaRPr lang="ko-KR" altLang="en-US" dirty="0"/>
          </a:p>
        </p:txBody>
      </p:sp>
      <p:sp>
        <p:nvSpPr>
          <p:cNvPr id="4" name="Text Placeholder 2">
            <a:extLst>
              <a:ext uri="{FF2B5EF4-FFF2-40B4-BE49-F238E27FC236}">
                <a16:creationId xmlns:a16="http://schemas.microsoft.com/office/drawing/2014/main" id="{3A05D262-6DDC-4025-90FD-F1CEC9D03A0A}"/>
              </a:ext>
            </a:extLst>
          </p:cNvPr>
          <p:cNvSpPr txBox="1"/>
          <p:nvPr>
            <p:custDataLst>
              <p:tags r:id="rId1"/>
            </p:custDataLst>
          </p:nvPr>
        </p:nvSpPr>
        <p:spPr bwMode="auto">
          <a:xfrm>
            <a:off x="7264400" y="6540500"/>
            <a:ext cx="4836160" cy="317500"/>
          </a:xfrm>
          <a:prstGeom prst="rect">
            <a:avLst/>
          </a:prstGeom>
          <a:noFill/>
          <a:ln w="9525" cap="flat" cmpd="sng" algn="ctr">
            <a:noFill/>
            <a:prstDash val="solid"/>
            <a:miter lim="800000"/>
            <a:headEnd type="none" w="med" len="med"/>
            <a:tailEnd type="none" w="med" len="med"/>
          </a:ln>
        </p:spPr>
        <p:txBody>
          <a:bodyPr lIns="254000" tIns="0" rIns="127000" bIns="6350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2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JAMA. 2019;322(11):1085-1095. doi:10.1001/jama.2019.12821</a:t>
            </a:r>
          </a:p>
        </p:txBody>
      </p:sp>
      <p:sp>
        <p:nvSpPr>
          <p:cNvPr id="6" name="직사각형 5"/>
          <p:cNvSpPr/>
          <p:nvPr/>
        </p:nvSpPr>
        <p:spPr>
          <a:xfrm>
            <a:off x="5618480" y="2885441"/>
            <a:ext cx="1727200" cy="1645920"/>
          </a:xfrm>
          <a:prstGeom prst="rect">
            <a:avLst/>
          </a:prstGeom>
          <a:solidFill>
            <a:srgbClr val="5B9BD5">
              <a:alpha val="1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9875520" y="2885441"/>
            <a:ext cx="1778000" cy="1645919"/>
          </a:xfrm>
          <a:prstGeom prst="rect">
            <a:avLst/>
          </a:prstGeom>
          <a:solidFill>
            <a:srgbClr val="5B9BD5">
              <a:alpha val="1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 name="오디오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25035231"/>
      </p:ext>
    </p:extLst>
  </p:cSld>
  <p:clrMapOvr>
    <a:masterClrMapping/>
  </p:clrMapOvr>
  <mc:AlternateContent xmlns:mc="http://schemas.openxmlformats.org/markup-compatibility/2006">
    <mc:Choice xmlns:p14="http://schemas.microsoft.com/office/powerpoint/2010/main" Requires="p14">
      <p:transition spd="slow" p14:dur="2000" advTm="53776"/>
    </mc:Choice>
    <mc:Fallback>
      <p:transition spd="slow" advTm="53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Competing Risk of SCD</a:t>
            </a:r>
            <a:endParaRPr lang="ko-KR" altLang="en-US" dirty="0"/>
          </a:p>
        </p:txBody>
      </p:sp>
      <p:sp>
        <p:nvSpPr>
          <p:cNvPr id="3" name="내용 개체 틀 2"/>
          <p:cNvSpPr>
            <a:spLocks noGrp="1"/>
          </p:cNvSpPr>
          <p:nvPr>
            <p:ph idx="1"/>
          </p:nvPr>
        </p:nvSpPr>
        <p:spPr/>
        <p:txBody>
          <a:bodyPr/>
          <a:lstStyle/>
          <a:p>
            <a:r>
              <a:rPr lang="en-US" altLang="ko-KR" dirty="0" smtClean="0"/>
              <a:t>High risk of SCD such as ICM</a:t>
            </a:r>
          </a:p>
          <a:p>
            <a:r>
              <a:rPr lang="en-US" altLang="ko-KR" dirty="0" smtClean="0"/>
              <a:t>High risk of non-SCD </a:t>
            </a:r>
          </a:p>
          <a:p>
            <a:pPr lvl="1"/>
            <a:r>
              <a:rPr lang="en-US" altLang="ko-KR" dirty="0" smtClean="0"/>
              <a:t>Older age</a:t>
            </a:r>
          </a:p>
          <a:p>
            <a:pPr lvl="1"/>
            <a:r>
              <a:rPr lang="en-US" altLang="ko-KR" dirty="0" smtClean="0"/>
              <a:t>Higher burden of comorbidities</a:t>
            </a:r>
          </a:p>
          <a:p>
            <a:pPr lvl="1"/>
            <a:r>
              <a:rPr lang="en-US" altLang="ko-KR" dirty="0" smtClean="0"/>
              <a:t>HYHA class III-IV</a:t>
            </a:r>
          </a:p>
          <a:p>
            <a:endParaRPr lang="en-US" altLang="ko-KR" dirty="0"/>
          </a:p>
          <a:p>
            <a:r>
              <a:rPr lang="en-US" altLang="ko-KR" dirty="0" smtClean="0"/>
              <a:t>Competing risk of SCD </a:t>
            </a:r>
            <a:r>
              <a:rPr lang="ko-KR" altLang="en-US" dirty="0" smtClean="0"/>
              <a:t>가</a:t>
            </a:r>
            <a:r>
              <a:rPr lang="en-US" altLang="ko-KR" dirty="0" smtClean="0"/>
              <a:t> </a:t>
            </a:r>
            <a:r>
              <a:rPr lang="ko-KR" altLang="en-US" dirty="0" smtClean="0"/>
              <a:t>높지 않다면 </a:t>
            </a:r>
            <a:r>
              <a:rPr lang="en-US" altLang="ko-KR" dirty="0" smtClean="0"/>
              <a:t>OMT 6months </a:t>
            </a:r>
            <a:r>
              <a:rPr lang="ko-KR" altLang="en-US" dirty="0" smtClean="0"/>
              <a:t>까지 기다려 볼 수</a:t>
            </a:r>
            <a:r>
              <a:rPr lang="en-US" altLang="ko-KR" dirty="0" smtClean="0"/>
              <a:t>…..</a:t>
            </a:r>
            <a:endParaRPr lang="ko-KR" altLang="en-US" dirty="0"/>
          </a:p>
        </p:txBody>
      </p:sp>
      <p:pic>
        <p:nvPicPr>
          <p:cNvPr id="4" name="오디오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49271511"/>
      </p:ext>
    </p:extLst>
  </p:cSld>
  <p:clrMapOvr>
    <a:masterClrMapping/>
  </p:clrMapOvr>
  <mc:AlternateContent xmlns:mc="http://schemas.openxmlformats.org/markup-compatibility/2006">
    <mc:Choice xmlns:p14="http://schemas.microsoft.com/office/powerpoint/2010/main" Requires="p14">
      <p:transition spd="slow" p14:dur="2000" advTm="25898"/>
    </mc:Choice>
    <mc:Fallback>
      <p:transition spd="slow" advTm="25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Summary </a:t>
            </a:r>
            <a:endParaRPr lang="ko-KR" altLang="en-US" dirty="0"/>
          </a:p>
        </p:txBody>
      </p:sp>
      <p:sp>
        <p:nvSpPr>
          <p:cNvPr id="3" name="내용 개체 틀 2"/>
          <p:cNvSpPr>
            <a:spLocks noGrp="1"/>
          </p:cNvSpPr>
          <p:nvPr>
            <p:ph idx="1"/>
          </p:nvPr>
        </p:nvSpPr>
        <p:spPr/>
        <p:txBody>
          <a:bodyPr/>
          <a:lstStyle/>
          <a:p>
            <a:r>
              <a:rPr lang="en-US" altLang="ko-KR" dirty="0" smtClean="0"/>
              <a:t>As medical therapy continues to evolve, the risk of SCD is decreasing</a:t>
            </a:r>
          </a:p>
          <a:p>
            <a:endParaRPr lang="en-US" altLang="ko-KR" dirty="0" smtClean="0"/>
          </a:p>
          <a:p>
            <a:r>
              <a:rPr lang="en-US" altLang="ko-KR" dirty="0" smtClean="0"/>
              <a:t>Timing of ICD implantation </a:t>
            </a:r>
          </a:p>
          <a:p>
            <a:pPr lvl="1"/>
            <a:r>
              <a:rPr lang="en-US" altLang="ko-KR" dirty="0" smtClean="0"/>
              <a:t>LVEF less than 35% despite OMT for a minimum of 3months</a:t>
            </a:r>
          </a:p>
          <a:p>
            <a:pPr lvl="1"/>
            <a:r>
              <a:rPr lang="en-US" altLang="ko-KR" dirty="0" smtClean="0"/>
              <a:t>OMT = achievement of maximum well tolerated dose</a:t>
            </a:r>
          </a:p>
          <a:p>
            <a:pPr lvl="1"/>
            <a:r>
              <a:rPr lang="en-US" altLang="ko-KR" dirty="0" smtClean="0"/>
              <a:t>Risk stratification of SCD vs </a:t>
            </a:r>
            <a:r>
              <a:rPr lang="en-US" altLang="ko-KR" dirty="0" err="1" smtClean="0"/>
              <a:t>nonsudden</a:t>
            </a:r>
            <a:r>
              <a:rPr lang="en-US" altLang="ko-KR" dirty="0" smtClean="0"/>
              <a:t> cardiac death </a:t>
            </a:r>
            <a:endParaRPr lang="ko-KR" altLang="en-US" dirty="0"/>
          </a:p>
        </p:txBody>
      </p:sp>
      <p:pic>
        <p:nvPicPr>
          <p:cNvPr id="4" name="오디오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71296764"/>
      </p:ext>
    </p:extLst>
  </p:cSld>
  <p:clrMapOvr>
    <a:masterClrMapping/>
  </p:clrMapOvr>
  <mc:AlternateContent xmlns:mc="http://schemas.openxmlformats.org/markup-compatibility/2006">
    <mc:Choice xmlns:p14="http://schemas.microsoft.com/office/powerpoint/2010/main" Requires="p14">
      <p:transition spd="slow" p14:dur="2000" advTm="37445"/>
    </mc:Choice>
    <mc:Fallback>
      <p:transition spd="slow" advTm="37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EC3158-FA30-472F-9991-3A23EEB344AF}"/>
              </a:ext>
            </a:extLst>
          </p:cNvPr>
          <p:cNvSpPr txBox="1"/>
          <p:nvPr/>
        </p:nvSpPr>
        <p:spPr>
          <a:xfrm>
            <a:off x="5041064" y="2678277"/>
            <a:ext cx="2109872" cy="1384995"/>
          </a:xfrm>
          <a:prstGeom prst="rect">
            <a:avLst/>
          </a:prstGeom>
          <a:noFill/>
        </p:spPr>
        <p:txBody>
          <a:bodyPr wrap="none" rtlCol="0">
            <a:spAutoFit/>
          </a:bodyPr>
          <a:lstStyle/>
          <a:p>
            <a:pPr algn="ctr"/>
            <a:r>
              <a:rPr lang="ko-KR" altLang="en-US" sz="2800" b="1" dirty="0">
                <a:latin typeface="HY태고딕" panose="02030600000101010101" pitchFamily="18" charset="-127"/>
                <a:ea typeface="HY태고딕" panose="02030600000101010101" pitchFamily="18" charset="-127"/>
              </a:rPr>
              <a:t>감사합니다</a:t>
            </a:r>
            <a:endParaRPr lang="en-US" altLang="ko-KR" sz="2800" b="1" dirty="0">
              <a:latin typeface="HY태고딕" panose="02030600000101010101" pitchFamily="18" charset="-127"/>
              <a:ea typeface="HY태고딕" panose="02030600000101010101" pitchFamily="18" charset="-127"/>
            </a:endParaRPr>
          </a:p>
          <a:p>
            <a:pPr algn="ctr"/>
            <a:endParaRPr lang="en-US" altLang="ko-KR" sz="2800" b="1" dirty="0">
              <a:latin typeface="HY태고딕" panose="02030600000101010101" pitchFamily="18" charset="-127"/>
              <a:ea typeface="HY태고딕" panose="02030600000101010101" pitchFamily="18" charset="-127"/>
            </a:endParaRPr>
          </a:p>
          <a:p>
            <a:pPr algn="ctr"/>
            <a:r>
              <a:rPr lang="en-US" altLang="ko-KR" sz="2800" b="1" dirty="0">
                <a:latin typeface="HY태고딕" panose="02030600000101010101" pitchFamily="18" charset="-127"/>
                <a:ea typeface="HY태고딕" panose="02030600000101010101" pitchFamily="18" charset="-127"/>
              </a:rPr>
              <a:t>Thank you!</a:t>
            </a:r>
            <a:endParaRPr lang="ko-KR" altLang="en-US" sz="2800" b="1" dirty="0">
              <a:latin typeface="HY태고딕" panose="02030600000101010101" pitchFamily="18" charset="-127"/>
              <a:ea typeface="HY태고딕" panose="02030600000101010101" pitchFamily="18" charset="-127"/>
            </a:endParaRPr>
          </a:p>
        </p:txBody>
      </p:sp>
      <p:pic>
        <p:nvPicPr>
          <p:cNvPr id="2" name="오디오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15764578"/>
      </p:ext>
    </p:extLst>
  </p:cSld>
  <p:clrMapOvr>
    <a:masterClrMapping/>
  </p:clrMapOvr>
  <mc:AlternateContent xmlns:mc="http://schemas.openxmlformats.org/markup-compatibility/2006">
    <mc:Choice xmlns:p14="http://schemas.microsoft.com/office/powerpoint/2010/main" Requires="p14">
      <p:transition spd="slow" p14:dur="2000" advTm="4087"/>
    </mc:Choice>
    <mc:Fallback>
      <p:transition spd="slow" advTm="4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바닥글 개체 틀 4"/>
          <p:cNvSpPr>
            <a:spLocks noGrp="1"/>
          </p:cNvSpPr>
          <p:nvPr>
            <p:ph type="ftr" sz="quarter" idx="11"/>
          </p:nvPr>
        </p:nvSpPr>
        <p:spPr>
          <a:xfrm>
            <a:off x="8077200" y="6311900"/>
            <a:ext cx="4114800" cy="365125"/>
          </a:xfrm>
        </p:spPr>
        <p:txBody>
          <a:bodyPr/>
          <a:lstStyle/>
          <a:p>
            <a:r>
              <a:rPr lang="en-US" altLang="ko-KR" dirty="0" smtClean="0"/>
              <a:t>European Heart Journal (2021) 42, 35993726</a:t>
            </a:r>
            <a:endParaRPr lang="ko-KR" altLang="en-US" dirty="0"/>
          </a:p>
        </p:txBody>
      </p:sp>
      <p:pic>
        <p:nvPicPr>
          <p:cNvPr id="4" name="그림 3"/>
          <p:cNvPicPr>
            <a:picLocks noChangeAspect="1"/>
          </p:cNvPicPr>
          <p:nvPr/>
        </p:nvPicPr>
        <p:blipFill>
          <a:blip r:embed="rId5"/>
          <a:stretch>
            <a:fillRect/>
          </a:stretch>
        </p:blipFill>
        <p:spPr>
          <a:xfrm>
            <a:off x="2547937" y="557212"/>
            <a:ext cx="7096125" cy="5743575"/>
          </a:xfrm>
          <a:prstGeom prst="rect">
            <a:avLst/>
          </a:prstGeom>
        </p:spPr>
      </p:pic>
      <p:sp>
        <p:nvSpPr>
          <p:cNvPr id="6" name="직사각형 5"/>
          <p:cNvSpPr/>
          <p:nvPr/>
        </p:nvSpPr>
        <p:spPr>
          <a:xfrm>
            <a:off x="4074160" y="2773680"/>
            <a:ext cx="1920240" cy="284480"/>
          </a:xfrm>
          <a:prstGeom prst="rect">
            <a:avLst/>
          </a:prstGeom>
          <a:solidFill>
            <a:srgbClr val="5B9BD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4074160" y="5222240"/>
            <a:ext cx="1920240" cy="284480"/>
          </a:xfrm>
          <a:prstGeom prst="rect">
            <a:avLst/>
          </a:prstGeom>
          <a:solidFill>
            <a:srgbClr val="5B9BD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오디오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165322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20171"/>
    </mc:Choice>
    <mc:Fallback>
      <p:transition spd="slow" advTm="20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Key primary prevention ICD RCTs</a:t>
            </a:r>
            <a:endParaRPr lang="ko-KR" altLang="en-US" dirty="0"/>
          </a:p>
        </p:txBody>
      </p:sp>
      <p:sp>
        <p:nvSpPr>
          <p:cNvPr id="3" name="내용 개체 틀 2"/>
          <p:cNvSpPr>
            <a:spLocks noGrp="1"/>
          </p:cNvSpPr>
          <p:nvPr>
            <p:ph idx="1"/>
          </p:nvPr>
        </p:nvSpPr>
        <p:spPr/>
        <p:txBody>
          <a:bodyPr/>
          <a:lstStyle/>
          <a:p>
            <a:endParaRPr lang="ko-KR" altLang="en-US"/>
          </a:p>
        </p:txBody>
      </p:sp>
      <p:pic>
        <p:nvPicPr>
          <p:cNvPr id="4" name="그림 3"/>
          <p:cNvPicPr>
            <a:picLocks noChangeAspect="1"/>
          </p:cNvPicPr>
          <p:nvPr/>
        </p:nvPicPr>
        <p:blipFill>
          <a:blip r:embed="rId4"/>
          <a:stretch>
            <a:fillRect/>
          </a:stretch>
        </p:blipFill>
        <p:spPr>
          <a:xfrm>
            <a:off x="363151" y="1825625"/>
            <a:ext cx="11465697" cy="3691255"/>
          </a:xfrm>
          <a:prstGeom prst="rect">
            <a:avLst/>
          </a:prstGeom>
        </p:spPr>
      </p:pic>
      <p:sp>
        <p:nvSpPr>
          <p:cNvPr id="5" name="바닥글 개체 틀 4"/>
          <p:cNvSpPr>
            <a:spLocks noGrp="1"/>
          </p:cNvSpPr>
          <p:nvPr>
            <p:ph type="ftr" sz="quarter" idx="11"/>
          </p:nvPr>
        </p:nvSpPr>
        <p:spPr>
          <a:xfrm>
            <a:off x="8077200" y="6375807"/>
            <a:ext cx="4114800" cy="365125"/>
          </a:xfrm>
        </p:spPr>
        <p:txBody>
          <a:bodyPr/>
          <a:lstStyle/>
          <a:p>
            <a:r>
              <a:rPr lang="en-US" altLang="ko-KR" dirty="0" smtClean="0"/>
              <a:t>Can J </a:t>
            </a:r>
            <a:r>
              <a:rPr lang="en-US" altLang="ko-KR" dirty="0" err="1" smtClean="0"/>
              <a:t>Cardiol</a:t>
            </a:r>
            <a:r>
              <a:rPr lang="en-US" altLang="ko-KR" dirty="0" smtClean="0"/>
              <a:t> 2021 Apr;37(4):644-654.</a:t>
            </a:r>
            <a:endParaRPr lang="ko-KR" altLang="en-US" dirty="0"/>
          </a:p>
        </p:txBody>
      </p:sp>
      <p:sp>
        <p:nvSpPr>
          <p:cNvPr id="6" name="직사각형 5"/>
          <p:cNvSpPr/>
          <p:nvPr/>
        </p:nvSpPr>
        <p:spPr>
          <a:xfrm>
            <a:off x="2367280" y="2235200"/>
            <a:ext cx="1005840" cy="1818639"/>
          </a:xfrm>
          <a:prstGeom prst="rect">
            <a:avLst/>
          </a:prstGeom>
          <a:solidFill>
            <a:srgbClr val="5B9BD5">
              <a:alpha val="1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2367280" y="4053839"/>
            <a:ext cx="1005840" cy="1191305"/>
          </a:xfrm>
          <a:prstGeom prst="rect">
            <a:avLst/>
          </a:prstGeom>
          <a:solidFill>
            <a:srgbClr val="FF0000">
              <a:alpha val="1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p:nvSpPr>
        <p:spPr>
          <a:xfrm>
            <a:off x="8544560" y="2235200"/>
            <a:ext cx="1767840" cy="2042160"/>
          </a:xfrm>
          <a:prstGeom prst="rect">
            <a:avLst/>
          </a:prstGeom>
          <a:solidFill>
            <a:srgbClr val="FFFF00">
              <a:alpha val="1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8544560" y="4277360"/>
            <a:ext cx="1767840" cy="967784"/>
          </a:xfrm>
          <a:prstGeom prst="rect">
            <a:avLst/>
          </a:prstGeom>
          <a:solidFill>
            <a:srgbClr val="7030A0">
              <a:alpha val="1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10298532" y="4277360"/>
            <a:ext cx="1395628" cy="1137920"/>
          </a:xfrm>
          <a:prstGeom prst="rect">
            <a:avLst/>
          </a:prstGeom>
          <a:solidFill>
            <a:srgbClr val="FFFF00">
              <a:alpha val="1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p:cNvSpPr/>
          <p:nvPr/>
        </p:nvSpPr>
        <p:spPr>
          <a:xfrm>
            <a:off x="5079998" y="2235200"/>
            <a:ext cx="1727201" cy="3009944"/>
          </a:xfrm>
          <a:prstGeom prst="rect">
            <a:avLst/>
          </a:prstGeom>
          <a:solidFill>
            <a:srgbClr val="5B9BD5">
              <a:alpha val="1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11"/>
          <p:cNvSpPr/>
          <p:nvPr/>
        </p:nvSpPr>
        <p:spPr>
          <a:xfrm>
            <a:off x="6807199" y="4714240"/>
            <a:ext cx="843281" cy="530904"/>
          </a:xfrm>
          <a:prstGeom prst="rect">
            <a:avLst/>
          </a:prstGeom>
          <a:solidFill>
            <a:srgbClr val="FF0000">
              <a:alpha val="1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5" name="오디오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29791326"/>
      </p:ext>
    </p:extLst>
  </p:cSld>
  <p:clrMapOvr>
    <a:masterClrMapping/>
  </p:clrMapOvr>
  <mc:AlternateContent xmlns:mc="http://schemas.openxmlformats.org/markup-compatibility/2006">
    <mc:Choice xmlns:p14="http://schemas.microsoft.com/office/powerpoint/2010/main" Requires="p14">
      <p:transition spd="slow" p14:dur="2000" advTm="61852"/>
    </mc:Choice>
    <mc:Fallback>
      <p:transition spd="slow" advTm="61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38200" y="365125"/>
            <a:ext cx="10515600" cy="1103027"/>
          </a:xfrm>
        </p:spPr>
        <p:txBody>
          <a:bodyPr>
            <a:normAutofit/>
          </a:bodyPr>
          <a:lstStyle/>
          <a:p>
            <a:r>
              <a:rPr lang="en-US" altLang="ko-KR" sz="3600" dirty="0" smtClean="0"/>
              <a:t>SCD risk has been decreased as drug therapy </a:t>
            </a:r>
            <a:endParaRPr lang="ko-KR" altLang="en-US" sz="3600" dirty="0"/>
          </a:p>
        </p:txBody>
      </p:sp>
      <p:sp>
        <p:nvSpPr>
          <p:cNvPr id="3" name="내용 개체 틀 2"/>
          <p:cNvSpPr>
            <a:spLocks noGrp="1"/>
          </p:cNvSpPr>
          <p:nvPr>
            <p:ph idx="1"/>
          </p:nvPr>
        </p:nvSpPr>
        <p:spPr/>
        <p:txBody>
          <a:bodyPr/>
          <a:lstStyle/>
          <a:p>
            <a:endParaRPr lang="ko-KR" altLang="en-US"/>
          </a:p>
        </p:txBody>
      </p:sp>
      <p:pic>
        <p:nvPicPr>
          <p:cNvPr id="4" name="그림 3">
            <a:extLst>
              <a:ext uri="{FF2B5EF4-FFF2-40B4-BE49-F238E27FC236}">
                <a16:creationId xmlns:a16="http://schemas.microsoft.com/office/drawing/2014/main" id="{B061328A-8D12-415B-9FFD-5F6B7EEF5323}"/>
              </a:ext>
            </a:extLst>
          </p:cNvPr>
          <p:cNvPicPr>
            <a:picLocks noChangeAspect="1"/>
          </p:cNvPicPr>
          <p:nvPr/>
        </p:nvPicPr>
        <p:blipFill rotWithShape="1">
          <a:blip r:embed="rId4"/>
          <a:srcRect l="-15" r="-2" b="517"/>
          <a:stretch/>
        </p:blipFill>
        <p:spPr>
          <a:xfrm>
            <a:off x="1635759" y="1356884"/>
            <a:ext cx="8405663" cy="5256784"/>
          </a:xfrm>
          <a:prstGeom prst="rect">
            <a:avLst/>
          </a:prstGeom>
        </p:spPr>
      </p:pic>
      <p:sp>
        <p:nvSpPr>
          <p:cNvPr id="5" name="직사각형 4">
            <a:extLst>
              <a:ext uri="{FF2B5EF4-FFF2-40B4-BE49-F238E27FC236}">
                <a16:creationId xmlns:a16="http://schemas.microsoft.com/office/drawing/2014/main" id="{96A19866-F9D6-4342-957E-A25C98E666A7}"/>
              </a:ext>
            </a:extLst>
          </p:cNvPr>
          <p:cNvSpPr/>
          <p:nvPr/>
        </p:nvSpPr>
        <p:spPr>
          <a:xfrm>
            <a:off x="9224411" y="6502400"/>
            <a:ext cx="2854960" cy="230832"/>
          </a:xfrm>
          <a:prstGeom prst="rect">
            <a:avLst/>
          </a:prstGeom>
        </p:spPr>
        <p:txBody>
          <a:bodyPr wrap="square">
            <a:spAutoFit/>
          </a:bodyPr>
          <a:lstStyle/>
          <a:p>
            <a:pPr lvl="0" defTabSz="457200" fontAlgn="auto">
              <a:spcBef>
                <a:spcPts val="0"/>
              </a:spcBef>
              <a:spcAft>
                <a:spcPts val="0"/>
              </a:spcAft>
              <a:defRPr/>
            </a:pPr>
            <a:r>
              <a:rPr lang="en-US" altLang="ko-KR" sz="900" dirty="0" smtClean="0">
                <a:ln>
                  <a:solidFill>
                    <a:srgbClr val="394D5D">
                      <a:alpha val="0"/>
                    </a:srgbClr>
                  </a:solidFill>
                </a:ln>
                <a:solidFill>
                  <a:schemeClr val="bg1">
                    <a:lumMod val="65000"/>
                  </a:schemeClr>
                </a:solidFill>
                <a:latin typeface="Arial"/>
              </a:rPr>
              <a:t>Shen </a:t>
            </a:r>
            <a:r>
              <a:rPr lang="en-US" altLang="ko-KR" sz="900" dirty="0">
                <a:ln>
                  <a:solidFill>
                    <a:srgbClr val="394D5D">
                      <a:alpha val="0"/>
                    </a:srgbClr>
                  </a:solidFill>
                </a:ln>
                <a:solidFill>
                  <a:schemeClr val="bg1">
                    <a:lumMod val="65000"/>
                  </a:schemeClr>
                </a:solidFill>
                <a:latin typeface="Arial"/>
              </a:rPr>
              <a:t>L, et al. N </a:t>
            </a:r>
            <a:r>
              <a:rPr lang="en-US" altLang="ko-KR" sz="900" dirty="0" err="1">
                <a:ln>
                  <a:solidFill>
                    <a:srgbClr val="394D5D">
                      <a:alpha val="0"/>
                    </a:srgbClr>
                  </a:solidFill>
                </a:ln>
                <a:solidFill>
                  <a:schemeClr val="bg1">
                    <a:lumMod val="65000"/>
                  </a:schemeClr>
                </a:solidFill>
                <a:latin typeface="Arial"/>
              </a:rPr>
              <a:t>Engl</a:t>
            </a:r>
            <a:r>
              <a:rPr lang="en-US" altLang="ko-KR" sz="900" dirty="0">
                <a:ln>
                  <a:solidFill>
                    <a:srgbClr val="394D5D">
                      <a:alpha val="0"/>
                    </a:srgbClr>
                  </a:solidFill>
                </a:ln>
                <a:solidFill>
                  <a:schemeClr val="bg1">
                    <a:lumMod val="65000"/>
                  </a:schemeClr>
                </a:solidFill>
                <a:latin typeface="Arial"/>
              </a:rPr>
              <a:t> J Med 2017 Jul 6;377:41-51.</a:t>
            </a:r>
          </a:p>
        </p:txBody>
      </p:sp>
      <p:pic>
        <p:nvPicPr>
          <p:cNvPr id="8" name="오디오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14578205"/>
      </p:ext>
    </p:extLst>
  </p:cSld>
  <p:clrMapOvr>
    <a:masterClrMapping/>
  </p:clrMapOvr>
  <mc:AlternateContent xmlns:mc="http://schemas.openxmlformats.org/markup-compatibility/2006">
    <mc:Choice xmlns:p14="http://schemas.microsoft.com/office/powerpoint/2010/main" Requires="p14">
      <p:transition spd="slow" p14:dur="2000" advTm="24195"/>
    </mc:Choice>
    <mc:Fallback>
      <p:transition spd="slow" advTm="24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lgn="l"/>
            <a:r>
              <a:rPr lang="en-US" altLang="ko-KR" sz="3200" spc="-150" dirty="0">
                <a:ln>
                  <a:solidFill>
                    <a:srgbClr val="9FA1A4">
                      <a:alpha val="0"/>
                    </a:srgbClr>
                  </a:solidFill>
                </a:ln>
                <a:ea typeface="Malgun Gothic" charset="-127"/>
              </a:rPr>
              <a:t>PARADIGM HF: ARNI reduced Hard outcome</a:t>
            </a:r>
            <a:endParaRPr lang="en-US" sz="5400" dirty="0"/>
          </a:p>
        </p:txBody>
      </p:sp>
      <p:pic>
        <p:nvPicPr>
          <p:cNvPr id="3" name="그림 2"/>
          <p:cNvPicPr>
            <a:picLocks noChangeAspect="1"/>
          </p:cNvPicPr>
          <p:nvPr/>
        </p:nvPicPr>
        <p:blipFill>
          <a:blip r:embed="rId4"/>
          <a:stretch>
            <a:fillRect/>
          </a:stretch>
        </p:blipFill>
        <p:spPr>
          <a:xfrm>
            <a:off x="4205671" y="1045584"/>
            <a:ext cx="7417938" cy="5543296"/>
          </a:xfrm>
          <a:prstGeom prst="rect">
            <a:avLst/>
          </a:prstGeom>
        </p:spPr>
      </p:pic>
      <p:sp>
        <p:nvSpPr>
          <p:cNvPr id="4" name="Footer Placeholder 6"/>
          <p:cNvSpPr txBox="1">
            <a:spLocks/>
          </p:cNvSpPr>
          <p:nvPr/>
        </p:nvSpPr>
        <p:spPr>
          <a:xfrm>
            <a:off x="9430880" y="6588880"/>
            <a:ext cx="2761120" cy="198000"/>
          </a:xfrm>
          <a:prstGeom prst="rect">
            <a:avLst/>
          </a:prstGeom>
          <a:noFill/>
          <a:ln>
            <a:noFill/>
            <a:prstDash val="sysDot"/>
          </a:ln>
        </p:spPr>
        <p:txBody>
          <a:bodyPr wrap="square" lIns="0" tIns="0" rIns="0" bIns="0" rtlCol="0" anchor="t" anchorCtr="0">
            <a:noAutofit/>
          </a:bodyPr>
          <a:lstStyle>
            <a:defPPr>
              <a:defRPr lang="en-US"/>
            </a:defPPr>
            <a:lvl1pPr marL="0" algn="l" defTabSz="914400" rtl="0" eaLnBrk="1" latinLnBrk="0" hangingPunct="1">
              <a:defRPr lang="en-US" sz="700" kern="1200" dirty="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dirty="0">
                <a:solidFill>
                  <a:srgbClr val="000000"/>
                </a:solidFill>
                <a:latin typeface="Arial"/>
              </a:rPr>
              <a:t>McMurray, et al. New Engl J Med. 2014;371:993-1004</a:t>
            </a:r>
            <a:r>
              <a:rPr lang="en-GB" sz="800" dirty="0">
                <a:solidFill>
                  <a:srgbClr val="000000"/>
                </a:solidFill>
                <a:latin typeface="Arial"/>
              </a:rPr>
              <a:t> </a:t>
            </a:r>
          </a:p>
        </p:txBody>
      </p:sp>
      <p:sp>
        <p:nvSpPr>
          <p:cNvPr id="5" name="Text Box 7"/>
          <p:cNvSpPr txBox="1">
            <a:spLocks noChangeArrowheads="1"/>
          </p:cNvSpPr>
          <p:nvPr/>
        </p:nvSpPr>
        <p:spPr bwMode="auto">
          <a:xfrm>
            <a:off x="522547" y="1484217"/>
            <a:ext cx="3461845" cy="892552"/>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ct val="2500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Arial"/>
                <a:ea typeface="MS PGothic"/>
                <a:cs typeface="Arial" charset="0"/>
              </a:rPr>
              <a:t>N=8,442 </a:t>
            </a:r>
            <a:r>
              <a:rPr kumimoji="0" lang="en-US" sz="1600" b="0" i="0" u="none" strike="noStrike" kern="1200" cap="none" spc="0" normalizeH="0" baseline="0" noProof="0" dirty="0">
                <a:ln>
                  <a:noFill/>
                </a:ln>
                <a:solidFill>
                  <a:srgbClr val="000000"/>
                </a:solidFill>
                <a:effectLst/>
                <a:uLnTx/>
                <a:uFillTx/>
                <a:latin typeface="Arial"/>
                <a:ea typeface="MS PGothic"/>
                <a:cs typeface="Arial" charset="0"/>
              </a:rPr>
              <a:t>patients with CHF </a:t>
            </a:r>
            <a:br>
              <a:rPr kumimoji="0" lang="en-US" sz="1600" b="0" i="0" u="none" strike="noStrike" kern="1200" cap="none" spc="0" normalizeH="0" baseline="0" noProof="0" dirty="0">
                <a:ln>
                  <a:noFill/>
                </a:ln>
                <a:solidFill>
                  <a:srgbClr val="000000"/>
                </a:solidFill>
                <a:effectLst/>
                <a:uLnTx/>
                <a:uFillTx/>
                <a:latin typeface="Arial"/>
                <a:ea typeface="MS PGothic"/>
                <a:cs typeface="Arial" charset="0"/>
              </a:rPr>
            </a:br>
            <a:r>
              <a:rPr kumimoji="0" lang="en-US" sz="1600" b="0" i="0" u="none" strike="noStrike" kern="1200" cap="none" spc="0" normalizeH="0" baseline="0" noProof="0" dirty="0">
                <a:ln>
                  <a:noFill/>
                </a:ln>
                <a:solidFill>
                  <a:srgbClr val="000000"/>
                </a:solidFill>
                <a:effectLst/>
                <a:uLnTx/>
                <a:uFillTx/>
                <a:latin typeface="Arial"/>
                <a:ea typeface="MS PGothic"/>
                <a:cs typeface="Arial" charset="0"/>
              </a:rPr>
              <a:t>[NYHA Class II–IV with LVEF ≤40</a:t>
            </a:r>
            <a:r>
              <a:rPr kumimoji="0" lang="en-US" sz="1600" b="0" i="0" u="none" strike="noStrike" kern="1200" cap="none" spc="0" normalizeH="0" baseline="0" noProof="0" dirty="0" smtClean="0">
                <a:ln>
                  <a:noFill/>
                </a:ln>
                <a:solidFill>
                  <a:srgbClr val="000000"/>
                </a:solidFill>
                <a:effectLst/>
                <a:uLnTx/>
                <a:uFillTx/>
                <a:latin typeface="Arial"/>
                <a:ea typeface="MS PGothic"/>
                <a:cs typeface="Arial" charset="0"/>
              </a:rPr>
              <a:t>%]</a:t>
            </a:r>
          </a:p>
          <a:p>
            <a:pPr marL="0" marR="0" lvl="0" indent="0" algn="ctr" defTabSz="914400" rtl="0" eaLnBrk="1" fontAlgn="auto" latinLnBrk="0" hangingPunct="1">
              <a:lnSpc>
                <a:spcPct val="100000"/>
              </a:lnSpc>
              <a:spcBef>
                <a:spcPts val="0"/>
              </a:spcBef>
              <a:spcAft>
                <a:spcPct val="2500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Arial"/>
                <a:ea typeface="MS PGothic"/>
                <a:cs typeface="Arial" charset="0"/>
              </a:rPr>
              <a:t> </a:t>
            </a:r>
            <a:r>
              <a:rPr kumimoji="0" lang="en-US" sz="1600" b="0" i="0" u="none" strike="noStrike" kern="1200" cap="none" spc="0" normalizeH="0" baseline="0" noProof="0" dirty="0">
                <a:ln>
                  <a:noFill/>
                </a:ln>
                <a:solidFill>
                  <a:srgbClr val="000000"/>
                </a:solidFill>
                <a:effectLst/>
                <a:uLnTx/>
                <a:uFillTx/>
                <a:latin typeface="Arial"/>
                <a:ea typeface="MS PGothic"/>
                <a:cs typeface="Arial" charset="0"/>
              </a:rPr>
              <a:t>and elevated BNP)</a:t>
            </a:r>
          </a:p>
        </p:txBody>
      </p:sp>
      <p:sp>
        <p:nvSpPr>
          <p:cNvPr id="6" name="Rectangle 22"/>
          <p:cNvSpPr>
            <a:spLocks noChangeArrowheads="1"/>
          </p:cNvSpPr>
          <p:nvPr/>
        </p:nvSpPr>
        <p:spPr bwMode="auto">
          <a:xfrm>
            <a:off x="673007" y="2568556"/>
            <a:ext cx="2964273" cy="646331"/>
          </a:xfrm>
          <a:prstGeom prst="rect">
            <a:avLst/>
          </a:prstGeom>
          <a:noFill/>
          <a:ln w="9525">
            <a:noFill/>
            <a:miter lim="800000"/>
            <a:headEnd/>
            <a:tailEnd/>
          </a:ln>
        </p:spPr>
        <p:txBody>
          <a:bodyPr wrap="none">
            <a:spAutoFit/>
          </a:bodyPr>
          <a:lstStyle/>
          <a:p>
            <a:pPr algn="ctr" latinLnBrk="0">
              <a:spcAft>
                <a:spcPct val="25000"/>
              </a:spcAft>
            </a:pPr>
            <a:r>
              <a:rPr lang="en-GB" sz="1600" dirty="0">
                <a:solidFill>
                  <a:srgbClr val="000000"/>
                </a:solidFill>
                <a:latin typeface="Arial"/>
                <a:ea typeface="MS PGothic"/>
                <a:cs typeface="Arial" charset="0"/>
              </a:rPr>
              <a:t>Primary outcome: </a:t>
            </a:r>
            <a:endParaRPr lang="en-GB" sz="1600" dirty="0" smtClean="0">
              <a:solidFill>
                <a:srgbClr val="000000"/>
              </a:solidFill>
              <a:latin typeface="Arial"/>
              <a:ea typeface="MS PGothic"/>
              <a:cs typeface="Arial" charset="0"/>
            </a:endParaRPr>
          </a:p>
          <a:p>
            <a:pPr algn="ctr" latinLnBrk="0">
              <a:spcAft>
                <a:spcPct val="25000"/>
              </a:spcAft>
            </a:pPr>
            <a:r>
              <a:rPr lang="en-GB" sz="1600" dirty="0" smtClean="0">
                <a:solidFill>
                  <a:srgbClr val="000000"/>
                </a:solidFill>
                <a:latin typeface="Arial"/>
                <a:ea typeface="MS PGothic"/>
                <a:cs typeface="Arial" charset="0"/>
              </a:rPr>
              <a:t>CV </a:t>
            </a:r>
            <a:r>
              <a:rPr lang="en-GB" sz="1600" dirty="0">
                <a:solidFill>
                  <a:srgbClr val="000000"/>
                </a:solidFill>
                <a:latin typeface="Arial"/>
                <a:ea typeface="MS PGothic"/>
                <a:cs typeface="Arial" charset="0"/>
              </a:rPr>
              <a:t>death or HF hospitalization</a:t>
            </a:r>
          </a:p>
        </p:txBody>
      </p:sp>
      <p:pic>
        <p:nvPicPr>
          <p:cNvPr id="7" name="오디오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88402369"/>
      </p:ext>
    </p:extLst>
  </p:cSld>
  <p:clrMapOvr>
    <a:masterClrMapping/>
  </p:clrMapOvr>
  <p:transition spd="med" advTm="519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a:solidFill>
                  <a:schemeClr val="bg1"/>
                </a:solidFill>
                <a:latin typeface="+mn-lt"/>
              </a:rPr>
              <a:t>Study Flowchart</a:t>
            </a:r>
            <a:endParaRPr lang="en-US" sz="2400" b="1" dirty="0">
              <a:solidFill>
                <a:schemeClr val="bg1"/>
              </a:solidFill>
              <a:latin typeface="+mn-lt"/>
            </a:endParaRPr>
          </a:p>
        </p:txBody>
      </p:sp>
      <p:sp>
        <p:nvSpPr>
          <p:cNvPr id="3" name="내용 개체 틀 2"/>
          <p:cNvSpPr>
            <a:spLocks noGrp="1"/>
          </p:cNvSpPr>
          <p:nvPr>
            <p:ph idx="1"/>
          </p:nvPr>
        </p:nvSpPr>
        <p:spPr/>
        <p:txBody>
          <a:bodyPr/>
          <a:lstStyle/>
          <a:p>
            <a:endParaRPr lang="ko-KR" altLang="en-US"/>
          </a:p>
        </p:txBody>
      </p:sp>
      <p:pic>
        <p:nvPicPr>
          <p:cNvPr id="2" name="그림 1"/>
          <p:cNvPicPr>
            <a:picLocks noChangeAspect="1"/>
          </p:cNvPicPr>
          <p:nvPr/>
        </p:nvPicPr>
        <p:blipFill>
          <a:blip r:embed="rId5"/>
          <a:stretch>
            <a:fillRect/>
          </a:stretch>
        </p:blipFill>
        <p:spPr>
          <a:xfrm>
            <a:off x="1877920" y="1378115"/>
            <a:ext cx="7457528" cy="5365277"/>
          </a:xfrm>
          <a:prstGeom prst="rect">
            <a:avLst/>
          </a:prstGeom>
        </p:spPr>
      </p:pic>
      <p:sp>
        <p:nvSpPr>
          <p:cNvPr id="6" name="TextBox 5"/>
          <p:cNvSpPr txBox="1"/>
          <p:nvPr/>
        </p:nvSpPr>
        <p:spPr>
          <a:xfrm>
            <a:off x="9487848" y="6512560"/>
            <a:ext cx="2511112" cy="230832"/>
          </a:xfrm>
          <a:prstGeom prst="rect">
            <a:avLst/>
          </a:prstGeom>
          <a:noFill/>
        </p:spPr>
        <p:txBody>
          <a:bodyPr wrap="square" rtlCol="0">
            <a:spAutoFit/>
          </a:bodyPr>
          <a:lstStyle/>
          <a:p>
            <a:r>
              <a:rPr lang="en-US" sz="900" dirty="0"/>
              <a:t>JACC Heart Fail. 2020 Oct;8(10):844-855</a:t>
            </a:r>
          </a:p>
        </p:txBody>
      </p:sp>
      <p:sp>
        <p:nvSpPr>
          <p:cNvPr id="8" name="제목 1"/>
          <p:cNvSpPr txBox="1">
            <a:spLocks/>
          </p:cNvSpPr>
          <p:nvPr/>
        </p:nvSpPr>
        <p:spPr>
          <a:xfrm>
            <a:off x="929640" y="399732"/>
            <a:ext cx="10515600" cy="972503"/>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dirty="0" smtClean="0"/>
              <a:t>PARADIGM-HF (post hoc analysis)</a:t>
            </a:r>
            <a:endParaRPr lang="ko-KR" altLang="en-US" dirty="0"/>
          </a:p>
        </p:txBody>
      </p:sp>
      <p:pic>
        <p:nvPicPr>
          <p:cNvPr id="10" name="오디오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44766296"/>
      </p:ext>
    </p:extLst>
  </p:cSld>
  <p:clrMapOvr>
    <a:masterClrMapping/>
  </p:clrMapOvr>
  <mc:AlternateContent xmlns:mc="http://schemas.openxmlformats.org/markup-compatibility/2006">
    <mc:Choice xmlns:p14="http://schemas.microsoft.com/office/powerpoint/2010/main" Requires="p14">
      <p:transition spd="slow" p14:dur="2000" advTm="35591"/>
    </mc:Choice>
    <mc:Fallback>
      <p:transition spd="slow" advTm="35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PARADIGM-HF</a:t>
            </a:r>
            <a:endParaRPr lang="ko-KR" altLang="en-US" dirty="0"/>
          </a:p>
        </p:txBody>
      </p:sp>
      <p:sp>
        <p:nvSpPr>
          <p:cNvPr id="3" name="내용 개체 틀 2"/>
          <p:cNvSpPr>
            <a:spLocks noGrp="1"/>
          </p:cNvSpPr>
          <p:nvPr>
            <p:ph idx="1"/>
          </p:nvPr>
        </p:nvSpPr>
        <p:spPr/>
        <p:txBody>
          <a:bodyPr/>
          <a:lstStyle/>
          <a:p>
            <a:endParaRPr lang="ko-KR" altLang="en-US"/>
          </a:p>
        </p:txBody>
      </p:sp>
      <p:pic>
        <p:nvPicPr>
          <p:cNvPr id="6" name="그림 5"/>
          <p:cNvPicPr>
            <a:picLocks noChangeAspect="1"/>
          </p:cNvPicPr>
          <p:nvPr/>
        </p:nvPicPr>
        <p:blipFill>
          <a:blip r:embed="rId4"/>
          <a:stretch>
            <a:fillRect/>
          </a:stretch>
        </p:blipFill>
        <p:spPr>
          <a:xfrm>
            <a:off x="1726305" y="1330404"/>
            <a:ext cx="8562919" cy="5151675"/>
          </a:xfrm>
          <a:prstGeom prst="rect">
            <a:avLst/>
          </a:prstGeom>
        </p:spPr>
      </p:pic>
      <p:sp>
        <p:nvSpPr>
          <p:cNvPr id="7" name="TextBox 6"/>
          <p:cNvSpPr txBox="1"/>
          <p:nvPr/>
        </p:nvSpPr>
        <p:spPr>
          <a:xfrm>
            <a:off x="9487848" y="6512560"/>
            <a:ext cx="2511112" cy="230832"/>
          </a:xfrm>
          <a:prstGeom prst="rect">
            <a:avLst/>
          </a:prstGeom>
          <a:noFill/>
        </p:spPr>
        <p:txBody>
          <a:bodyPr wrap="square" rtlCol="0">
            <a:spAutoFit/>
          </a:bodyPr>
          <a:lstStyle/>
          <a:p>
            <a:r>
              <a:rPr lang="en-US" sz="900" dirty="0"/>
              <a:t>JACC Heart Fail. 2020 Oct;8(10):844-855</a:t>
            </a:r>
          </a:p>
        </p:txBody>
      </p:sp>
      <p:pic>
        <p:nvPicPr>
          <p:cNvPr id="9" name="오디오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02416582"/>
      </p:ext>
    </p:extLst>
  </p:cSld>
  <p:clrMapOvr>
    <a:masterClrMapping/>
  </p:clrMapOvr>
  <mc:AlternateContent xmlns:mc="http://schemas.openxmlformats.org/markup-compatibility/2006">
    <mc:Choice xmlns:p14="http://schemas.microsoft.com/office/powerpoint/2010/main" Requires="p14">
      <p:transition spd="slow" p14:dur="2000" advTm="26939"/>
    </mc:Choice>
    <mc:Fallback>
      <p:transition spd="slow" advTm="26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4" name="그림 3"/>
          <p:cNvPicPr>
            <a:picLocks noChangeAspect="1"/>
          </p:cNvPicPr>
          <p:nvPr/>
        </p:nvPicPr>
        <p:blipFill>
          <a:blip r:embed="rId4"/>
          <a:stretch>
            <a:fillRect/>
          </a:stretch>
        </p:blipFill>
        <p:spPr>
          <a:xfrm>
            <a:off x="351472" y="652463"/>
            <a:ext cx="11306175" cy="5524500"/>
          </a:xfrm>
          <a:prstGeom prst="rect">
            <a:avLst/>
          </a:prstGeom>
        </p:spPr>
      </p:pic>
      <p:sp>
        <p:nvSpPr>
          <p:cNvPr id="5" name="TextBox 4"/>
          <p:cNvSpPr txBox="1"/>
          <p:nvPr/>
        </p:nvSpPr>
        <p:spPr>
          <a:xfrm>
            <a:off x="9487848" y="6512560"/>
            <a:ext cx="2511112" cy="230832"/>
          </a:xfrm>
          <a:prstGeom prst="rect">
            <a:avLst/>
          </a:prstGeom>
          <a:noFill/>
        </p:spPr>
        <p:txBody>
          <a:bodyPr wrap="square" rtlCol="0">
            <a:spAutoFit/>
          </a:bodyPr>
          <a:lstStyle/>
          <a:p>
            <a:r>
              <a:rPr lang="en-US" sz="900" dirty="0"/>
              <a:t>JACC Heart Fail. 2020 Oct;8(10):844-855</a:t>
            </a:r>
          </a:p>
        </p:txBody>
      </p:sp>
      <p:pic>
        <p:nvPicPr>
          <p:cNvPr id="6" name="오디오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95135749"/>
      </p:ext>
    </p:extLst>
  </p:cSld>
  <p:clrMapOvr>
    <a:masterClrMapping/>
  </p:clrMapOvr>
  <mc:AlternateContent xmlns:mc="http://schemas.openxmlformats.org/markup-compatibility/2006">
    <mc:Choice xmlns:p14="http://schemas.microsoft.com/office/powerpoint/2010/main" Requires="p14">
      <p:transition spd="slow" p14:dur="2000" advTm="42735"/>
    </mc:Choice>
    <mc:Fallback>
      <p:transition spd="slow" advTm="42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DAPA-HF</a:t>
            </a:r>
            <a:endParaRPr lang="ko-KR" altLang="en-US" dirty="0"/>
          </a:p>
        </p:txBody>
      </p:sp>
      <p:sp>
        <p:nvSpPr>
          <p:cNvPr id="3" name="내용 개체 틀 2"/>
          <p:cNvSpPr>
            <a:spLocks noGrp="1"/>
          </p:cNvSpPr>
          <p:nvPr>
            <p:ph idx="1"/>
          </p:nvPr>
        </p:nvSpPr>
        <p:spPr>
          <a:xfrm>
            <a:off x="838200" y="1480185"/>
            <a:ext cx="10515600" cy="4351338"/>
          </a:xfrm>
        </p:spPr>
        <p:txBody>
          <a:bodyPr>
            <a:normAutofit/>
          </a:bodyPr>
          <a:lstStyle/>
          <a:p>
            <a:r>
              <a:rPr lang="en-US" altLang="ko-KR" sz="2000" dirty="0" err="1"/>
              <a:t>Dapagliflozin</a:t>
            </a:r>
            <a:r>
              <a:rPr lang="en-US" altLang="ko-KR" sz="2000" dirty="0"/>
              <a:t> reduced the risk of any serious ventricular arrhythmia, cardiac arrest, or sudden death when added </a:t>
            </a:r>
            <a:r>
              <a:rPr lang="en-US" altLang="ko-KR" sz="2000" dirty="0" smtClean="0"/>
              <a:t>to conventional </a:t>
            </a:r>
            <a:r>
              <a:rPr lang="en-US" altLang="ko-KR" sz="2000" dirty="0"/>
              <a:t>therapy in patients with </a:t>
            </a:r>
            <a:r>
              <a:rPr lang="en-US" altLang="ko-KR" sz="2000" dirty="0" err="1"/>
              <a:t>HFrEF</a:t>
            </a:r>
            <a:endParaRPr lang="ko-KR" altLang="en-US" sz="2000" dirty="0"/>
          </a:p>
        </p:txBody>
      </p:sp>
      <p:pic>
        <p:nvPicPr>
          <p:cNvPr id="5" name="그림 4"/>
          <p:cNvPicPr>
            <a:picLocks noChangeAspect="1"/>
          </p:cNvPicPr>
          <p:nvPr/>
        </p:nvPicPr>
        <p:blipFill>
          <a:blip r:embed="rId4"/>
          <a:stretch>
            <a:fillRect/>
          </a:stretch>
        </p:blipFill>
        <p:spPr>
          <a:xfrm>
            <a:off x="1573538" y="2097124"/>
            <a:ext cx="8820142" cy="4565286"/>
          </a:xfrm>
          <a:prstGeom prst="rect">
            <a:avLst/>
          </a:prstGeom>
        </p:spPr>
      </p:pic>
      <p:sp>
        <p:nvSpPr>
          <p:cNvPr id="4" name="직사각형 3">
            <a:extLst>
              <a:ext uri="{FF2B5EF4-FFF2-40B4-BE49-F238E27FC236}">
                <a16:creationId xmlns:a16="http://schemas.microsoft.com/office/drawing/2014/main" id="{96A19866-F9D6-4342-957E-A25C98E666A7}"/>
              </a:ext>
            </a:extLst>
          </p:cNvPr>
          <p:cNvSpPr/>
          <p:nvPr/>
        </p:nvSpPr>
        <p:spPr>
          <a:xfrm>
            <a:off x="8920480" y="6531605"/>
            <a:ext cx="3179211" cy="261610"/>
          </a:xfrm>
          <a:prstGeom prst="rect">
            <a:avLst/>
          </a:prstGeom>
        </p:spPr>
        <p:txBody>
          <a:bodyPr wrap="square">
            <a:spAutoFit/>
          </a:bodyPr>
          <a:lstStyle/>
          <a:p>
            <a:pPr lvl="0" defTabSz="457200" fontAlgn="auto">
              <a:spcBef>
                <a:spcPts val="0"/>
              </a:spcBef>
              <a:spcAft>
                <a:spcPts val="0"/>
              </a:spcAft>
              <a:defRPr/>
            </a:pPr>
            <a:r>
              <a:rPr lang="en-US" altLang="ko-KR" sz="1100" dirty="0">
                <a:solidFill>
                  <a:schemeClr val="bg1">
                    <a:lumMod val="50000"/>
                  </a:schemeClr>
                </a:solidFill>
              </a:rPr>
              <a:t>European Heart Journal (2021) 42, 3727–3738</a:t>
            </a:r>
            <a:endParaRPr lang="en-US" altLang="ko-KR" sz="500" dirty="0">
              <a:ln>
                <a:solidFill>
                  <a:srgbClr val="394D5D">
                    <a:alpha val="0"/>
                  </a:srgbClr>
                </a:solidFill>
              </a:ln>
              <a:solidFill>
                <a:schemeClr val="bg1">
                  <a:lumMod val="50000"/>
                </a:schemeClr>
              </a:solidFill>
              <a:latin typeface="Arial"/>
            </a:endParaRPr>
          </a:p>
        </p:txBody>
      </p:sp>
      <p:pic>
        <p:nvPicPr>
          <p:cNvPr id="6" name="오디오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00489452"/>
      </p:ext>
    </p:extLst>
  </p:cSld>
  <p:clrMapOvr>
    <a:masterClrMapping/>
  </p:clrMapOvr>
  <mc:AlternateContent xmlns:mc="http://schemas.openxmlformats.org/markup-compatibility/2006">
    <mc:Choice xmlns:p14="http://schemas.microsoft.com/office/powerpoint/2010/main" Requires="p14">
      <p:transition spd="slow" p14:dur="2000" advTm="34469"/>
    </mc:Choice>
    <mc:Fallback>
      <p:transition spd="slow" advTm="34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UNIQUEID" val="85"/>
</p:tagLst>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737</TotalTime>
  <Words>425</Words>
  <Application>Microsoft Office PowerPoint</Application>
  <PresentationFormat>와이드스크린</PresentationFormat>
  <Paragraphs>59</Paragraphs>
  <Slides>15</Slides>
  <Notes>1</Notes>
  <HiddenSlides>0</HiddenSlides>
  <MMClips>15</MMClips>
  <ScaleCrop>false</ScaleCrop>
  <HeadingPairs>
    <vt:vector size="6" baseType="variant">
      <vt:variant>
        <vt:lpstr>사용한 글꼴</vt:lpstr>
      </vt:variant>
      <vt:variant>
        <vt:i4>10</vt:i4>
      </vt:variant>
      <vt:variant>
        <vt:lpstr>테마</vt:lpstr>
      </vt:variant>
      <vt:variant>
        <vt:i4>1</vt:i4>
      </vt:variant>
      <vt:variant>
        <vt:lpstr>슬라이드 제목</vt:lpstr>
      </vt:variant>
      <vt:variant>
        <vt:i4>15</vt:i4>
      </vt:variant>
    </vt:vector>
  </HeadingPairs>
  <TitlesOfParts>
    <vt:vector size="26" baseType="lpstr">
      <vt:lpstr>HY태고딕</vt:lpstr>
      <vt:lpstr>MICE고딕 OTF</vt:lpstr>
      <vt:lpstr>MICE고딕 OTF Bold</vt:lpstr>
      <vt:lpstr>MS PGothic</vt:lpstr>
      <vt:lpstr>Malgun Gothic</vt:lpstr>
      <vt:lpstr>Malgun Gothic</vt:lpstr>
      <vt:lpstr>Arial</vt:lpstr>
      <vt:lpstr>Calibri</vt:lpstr>
      <vt:lpstr>Helvetica</vt:lpstr>
      <vt:lpstr>Wingdings</vt:lpstr>
      <vt:lpstr>Office 테마</vt:lpstr>
      <vt:lpstr>PowerPoint 프레젠테이션</vt:lpstr>
      <vt:lpstr>PowerPoint 프레젠테이션</vt:lpstr>
      <vt:lpstr>Key primary prevention ICD RCTs</vt:lpstr>
      <vt:lpstr>SCD risk has been decreased as drug therapy </vt:lpstr>
      <vt:lpstr>PARADIGM HF: ARNI reduced Hard outcome</vt:lpstr>
      <vt:lpstr>Study Flowchart</vt:lpstr>
      <vt:lpstr>PARADIGM-HF</vt:lpstr>
      <vt:lpstr>PowerPoint 프레젠테이션</vt:lpstr>
      <vt:lpstr>DAPA-HF</vt:lpstr>
      <vt:lpstr>PowerPoint 프레젠테이션</vt:lpstr>
      <vt:lpstr>ICMP vs NICM </vt:lpstr>
      <vt:lpstr>PROVE-HF</vt:lpstr>
      <vt:lpstr>Competing Risk of SCD</vt:lpstr>
      <vt:lpstr>Summary </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Appropriate Timing of ICD for The Primary Prevention: What’s The Optimal Duration of Medications, Including ARNI?</dc:title>
  <dc:creator>김주연</dc:creator>
  <cp:lastModifiedBy>김주연</cp:lastModifiedBy>
  <cp:revision>24</cp:revision>
  <dcterms:created xsi:type="dcterms:W3CDTF">2021-10-15T02:10:43Z</dcterms:created>
  <dcterms:modified xsi:type="dcterms:W3CDTF">2021-10-25T12:09:02Z</dcterms:modified>
</cp:coreProperties>
</file>